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1"/>
  </p:notesMasterIdLst>
  <p:handoutMasterIdLst>
    <p:handoutMasterId r:id="rId22"/>
  </p:handoutMasterIdLst>
  <p:sldIdLst>
    <p:sldId id="331" r:id="rId5"/>
    <p:sldId id="348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7" r:id="rId18"/>
    <p:sldId id="368" r:id="rId19"/>
    <p:sldId id="370" r:id="rId2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D"/>
    <a:srgbClr val="4359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99"/>
    <p:restoredTop sz="94660"/>
  </p:normalViewPr>
  <p:slideViewPr>
    <p:cSldViewPr showGuides="1">
      <p:cViewPr varScale="1">
        <p:scale>
          <a:sx n="155" d="100"/>
          <a:sy n="155" d="100"/>
        </p:scale>
        <p:origin x="-354" y="-96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181ED-D19C-4114-81E9-437618932C9E}" type="datetimeFigureOut">
              <a:rPr lang="fr-FR" smtClean="0"/>
              <a:pPr/>
              <a:t>04/12/2025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74224-5811-445A-AD61-7596C32D78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22235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04/12/2025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2025-2026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7250" y="301420"/>
            <a:ext cx="2764963" cy="2025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 smtClean="0"/>
              <a:t>2025-2026 </a:t>
            </a:r>
            <a:endParaRPr lang="fr-FR" cap="all" dirty="0"/>
          </a:p>
        </p:txBody>
      </p:sp>
      <p:pic>
        <p:nvPicPr>
          <p:cNvPr id="9" name="Imag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320620"/>
            <a:ext cx="1636511" cy="1198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 smtClean="0"/>
              <a:t>2025-2026 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xmlns="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86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0" indent="0">
              <a:buFont typeface="+mj-lt"/>
              <a:buNone/>
              <a:defRPr sz="325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 smtClean="0"/>
              <a:t>2025-2026 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xmlns="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2025-2026 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xmlns="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2025-2026 </a:t>
            </a:r>
            <a:endParaRPr lang="fr-FR" cap="all" dirty="0"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35997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Valider les demandes d’orientation</a:t>
            </a:r>
          </a:p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2025-2026 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07997" indent="-107997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b="1"/>
            </a:lvl1pPr>
            <a:lvl2pPr marL="242994" indent="-107997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07997" indent="-107997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b="1"/>
            </a:lvl1pPr>
            <a:lvl2pPr marL="242994" indent="-107997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07997" indent="-107997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b="1"/>
            </a:lvl1pPr>
            <a:lvl2pPr marL="242994" indent="-107997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85146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 smtClean="0"/>
              <a:t>2025-2026 </a:t>
            </a:r>
            <a:endParaRPr lang="fr-FR" cap="all" dirty="0"/>
          </a:p>
        </p:txBody>
      </p:sp>
      <p:pic>
        <p:nvPicPr>
          <p:cNvPr id="9" name="Image 8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3083" y="105677"/>
            <a:ext cx="984986" cy="72153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  <p:sldLayoutId id="2147483813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7596336" y="4773703"/>
            <a:ext cx="1170000" cy="360000"/>
          </a:xfrm>
        </p:spPr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940628" y="1203598"/>
            <a:ext cx="7254000" cy="27252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90000"/>
              </a:lnSpc>
              <a:spcAft>
                <a:spcPts val="0"/>
              </a:spcAft>
            </a:pPr>
            <a:endParaRPr lang="fr-FR" sz="3250" b="1" cap="all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lvl="0" defTabSz="914378">
              <a:lnSpc>
                <a:spcPct val="90000"/>
              </a:lnSpc>
              <a:spcAft>
                <a:spcPts val="0"/>
              </a:spcAft>
            </a:pPr>
            <a:r>
              <a:rPr lang="fr-FR" sz="3250" b="1" cap="all" dirty="0">
                <a:solidFill>
                  <a:srgbClr val="00006D"/>
                </a:solidFill>
                <a:latin typeface="Marianne" panose="02000000000000000000" pitchFamily="2" charset="0"/>
              </a:rPr>
              <a:t>Service en ligne orientation</a:t>
            </a:r>
          </a:p>
          <a:p>
            <a:pPr lvl="0" defTabSz="914378">
              <a:lnSpc>
                <a:spcPct val="90000"/>
              </a:lnSpc>
              <a:spcAft>
                <a:spcPts val="0"/>
              </a:spcAft>
            </a:pPr>
            <a:endParaRPr lang="fr-FR" sz="3250" b="1" cap="all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00006D"/>
                </a:solidFill>
                <a:latin typeface="Marianne" panose="02000000000000000000" pitchFamily="2" charset="0"/>
              </a:rPr>
              <a:t>Comment demander sa voie d’orientation après la 2</a:t>
            </a:r>
            <a:r>
              <a:rPr lang="fr-FR" sz="28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de </a:t>
            </a:r>
            <a:r>
              <a:rPr lang="fr-FR" sz="28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?</a:t>
            </a: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endParaRPr lang="fr-FR" sz="28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00006D"/>
                </a:solidFill>
                <a:latin typeface="Marianne" panose="02000000000000000000" pitchFamily="2" charset="0"/>
              </a:rPr>
              <a:t>Dialogue avec le conseil de classe</a:t>
            </a: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endParaRPr lang="fr-FR" sz="32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marL="180000" lvl="1" indent="0">
              <a:buNone/>
            </a:pPr>
            <a:endParaRPr lang="fr-FR" sz="2800" b="1" dirty="0">
              <a:solidFill>
                <a:srgbClr val="435997"/>
              </a:solidFill>
            </a:endParaRPr>
          </a:p>
          <a:p>
            <a:pPr lvl="1"/>
            <a:endParaRPr lang="fr-FR" sz="3200" b="1" baseline="30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5768" y="123478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l’orientation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300" y="485988"/>
            <a:ext cx="5308700" cy="4212000"/>
          </a:xfrm>
          <a:prstGeom prst="rect">
            <a:avLst/>
          </a:prstGeom>
        </p:spPr>
      </p:pic>
      <p:sp>
        <p:nvSpPr>
          <p:cNvPr id="8" name="Titre 8"/>
          <p:cNvSpPr txBox="1">
            <a:spLocks/>
          </p:cNvSpPr>
          <p:nvPr/>
        </p:nvSpPr>
        <p:spPr bwMode="gray">
          <a:xfrm>
            <a:off x="5585619" y="2591989"/>
            <a:ext cx="3168352" cy="93610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051039"/>
            <a:ext cx="3551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Le bouton Ajouter un choix  ouvre une page qui permet la sélection d’une voie d’orientation, il est possible d’ajouter jusqu’à </a:t>
            </a:r>
            <a:r>
              <a:rPr lang="fr-FR" sz="14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11 choix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2755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5768" y="123478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l’orientation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04" y="123478"/>
            <a:ext cx="3974444" cy="493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3251" y="1635646"/>
            <a:ext cx="3708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La sélection d’une voie se fait dans l’ordre de préférence, il est possible de modifier les choix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xmlns="" val="10282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55768" y="123478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l’orientation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1977"/>
            <a:ext cx="4839009" cy="471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09141" y="3147814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Les choix </a:t>
            </a:r>
            <a:r>
              <a:rPr lang="fr-FR" sz="14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enregistrés sont 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envoyés automatiquement à l’établissement pour le conseil de classe</a:t>
            </a:r>
            <a:r>
              <a:rPr lang="fr-FR" sz="14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.</a:t>
            </a:r>
            <a:endParaRPr lang="fr-FR" sz="14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5768" y="123478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l’orientation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3478"/>
            <a:ext cx="4439516" cy="4896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52120" y="1502946"/>
            <a:ext cx="3312368" cy="2112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courriel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avec le récapitulatif des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choix est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transmis à chaque représentant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légal. 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peuvent être modifiés jusqu’à la fermeture du service. 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8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1032158"/>
            <a:ext cx="9143999" cy="3662541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Prenez connaissance de l’avis du conseil de classe</a:t>
            </a:r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2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4787008" y="119013"/>
            <a:ext cx="457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Prenez connaissance de l’avis du conseil de classe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662553"/>
            <a:ext cx="5147617" cy="4104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7544" y="2859782"/>
            <a:ext cx="288728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peut voir l’avis du conseil de classe.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4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4787008" y="119013"/>
            <a:ext cx="457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Prenez connaissance de l’avis du conseil de classe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71458" y="2139702"/>
            <a:ext cx="288032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Indiquez au conseil de classe que vous avez bien pris connaissance de son avis et recommandation.</a:t>
            </a:r>
          </a:p>
          <a:p>
            <a:endParaRPr lang="fr-FR" sz="1400" b="1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Si vous souhaitez discuter de cet avis provisoire, prenez contact avec le professeur principal.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489" y="483518"/>
            <a:ext cx="3382407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2025-2026 </a:t>
            </a:r>
            <a:endParaRPr lang="fr-FR" cap="all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1064717"/>
            <a:ext cx="9143999" cy="3570208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Connectez vous au service en ligne Orientation</a:t>
            </a:r>
          </a:p>
          <a:p>
            <a:endParaRPr lang="fr-FR" sz="24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Compatible avec tous types de supports, tablettes, smartphones, ordinateurs</a:t>
            </a:r>
          </a:p>
          <a:p>
            <a:endParaRPr lang="fr-FR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Accès avec l’adresse unique teleservices.education.gouv.fr</a:t>
            </a:r>
            <a:endParaRPr lang="fr-FR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4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430" y="627534"/>
            <a:ext cx="6870029" cy="313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3651870"/>
            <a:ext cx="811822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du représentant légal  vous permet de formuler vos choix prendre connaissance de l’avis du conseil de 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classe.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6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de l’élève lui permet de lire ce que le représentant légal a complété.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7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771550"/>
            <a:ext cx="5803895" cy="3853006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787774"/>
            <a:ext cx="4752528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Connectez vous à votre compte </a:t>
            </a:r>
            <a:r>
              <a:rPr lang="fr-FR" sz="1600" b="1" dirty="0" err="1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ÉduConnect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avec l’identifiant et le mot de passe transmis par le chef d’établissement.</a:t>
            </a:r>
            <a:b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5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6691" y="680317"/>
            <a:ext cx="271544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rgbClr val="00006D"/>
                </a:solidFill>
                <a:latin typeface="Marianne" panose="02000000000000000000" pitchFamily="2" charset="0"/>
              </a:rPr>
              <a:t>Suivez l’étape pour demander une voie d’orientation après la 2</a:t>
            </a:r>
            <a:r>
              <a:rPr lang="fr-FR" sz="16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de</a:t>
            </a:r>
            <a:r>
              <a:rPr lang="fr-FR" sz="1600" b="1" dirty="0">
                <a:solidFill>
                  <a:srgbClr val="00006D"/>
                </a:solidFill>
                <a:latin typeface="Marianne" panose="02000000000000000000" pitchFamily="2" charset="0"/>
              </a:rPr>
              <a:t>.</a:t>
            </a:r>
            <a:endParaRPr lang="fr-FR" sz="1600" baseline="30000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59" y="283500"/>
            <a:ext cx="4281432" cy="468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69056" y="1884638"/>
            <a:ext cx="31381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Accédez aux services en ligne dans le menu Mes services.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861893"/>
            <a:ext cx="6120130" cy="3714115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9792" y="2183420"/>
            <a:ext cx="578148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 partir de la date indiquée par le chef d’établissement vous pourrez vous connecter au 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service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 Orientation 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5816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1101481"/>
            <a:ext cx="9143999" cy="353943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Suivez les étapes pour demander une voie d’orientation après la 2</a:t>
            </a:r>
            <a:r>
              <a:rPr lang="fr-FR" sz="3200" b="1" baseline="30000" dirty="0">
                <a:solidFill>
                  <a:schemeClr val="bg1"/>
                </a:solidFill>
                <a:latin typeface="Marianne" panose="02000000000000000000" pitchFamily="2" charset="0"/>
              </a:rPr>
              <a:t>de</a:t>
            </a:r>
            <a:endParaRPr lang="fr-FR" sz="2400" baseline="300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8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Titre 8"/>
          <p:cNvSpPr txBox="1">
            <a:spLocks/>
          </p:cNvSpPr>
          <p:nvPr/>
        </p:nvSpPr>
        <p:spPr bwMode="gray">
          <a:xfrm>
            <a:off x="422136" y="1059582"/>
            <a:ext cx="7776864" cy="331236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Suivez ces étapes pour demander une voie d’orientation après la 2</a:t>
            </a:r>
            <a:r>
              <a:rPr lang="fr-FR" sz="1800" baseline="300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de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- Choisissez l’orientation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800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seul des représentants légaux de l’élève peut faire la saisie des choix.</a:t>
            </a:r>
            <a:b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sont envoyés automatiquement à l’établissement, puis le conseil de classe étudie vos choix et 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indique son avis.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Après le conseil de classe vous 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pourrez prendre connaissance de l’avis du conseil de classe pour chacun de vos choix.</a:t>
            </a:r>
          </a:p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- </a:t>
            </a: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Prenez connaissance de l’avis du conseil de classe</a:t>
            </a:r>
          </a:p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pourra voir l’avis du conseil de classe sur les voies d’orientation choisies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.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En cas de difficulté vous pouvez vous adresser à votre établissement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0232" y="51470"/>
            <a:ext cx="2483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Suivez les étapes indiquées</a:t>
            </a:r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1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5768" y="123478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l’orientation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921" y="265608"/>
            <a:ext cx="4311847" cy="4608000"/>
          </a:xfrm>
          <a:prstGeom prst="rect">
            <a:avLst/>
          </a:prstGeom>
        </p:spPr>
      </p:pic>
      <p:sp>
        <p:nvSpPr>
          <p:cNvPr id="10" name="Titre 8"/>
          <p:cNvSpPr txBox="1">
            <a:spLocks/>
          </p:cNvSpPr>
          <p:nvPr/>
        </p:nvSpPr>
        <p:spPr bwMode="gray">
          <a:xfrm>
            <a:off x="323528" y="2931790"/>
            <a:ext cx="3528392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Pour préciser votre choix, informez vous sur les enseignements de spécialité en 1</a:t>
            </a:r>
            <a:r>
              <a:rPr lang="fr-FR" sz="1600" baseline="300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re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générale et les séries en 1</a:t>
            </a:r>
            <a:r>
              <a:rPr lang="fr-FR" sz="1600" baseline="300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re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technologique.</a:t>
            </a:r>
          </a:p>
        </p:txBody>
      </p:sp>
    </p:spTree>
    <p:extLst>
      <p:ext uri="{BB962C8B-B14F-4D97-AF65-F5344CB8AC3E}">
        <p14:creationId xmlns:p14="http://schemas.microsoft.com/office/powerpoint/2010/main" xmlns="" val="15963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5A41BC-8BF4-4C98-B546-0CA0C6D7D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514</TotalTime>
  <Words>377</Words>
  <Application>Microsoft Office PowerPoint</Application>
  <PresentationFormat>Affichage à l'écran (16:9)</PresentationFormat>
  <Paragraphs>84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MINISTÈRIEL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Manager>Client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secsco01</cp:lastModifiedBy>
  <cp:revision>61</cp:revision>
  <dcterms:created xsi:type="dcterms:W3CDTF">2020-03-05T15:21:24Z</dcterms:created>
  <dcterms:modified xsi:type="dcterms:W3CDTF">2025-12-04T14:27:29Z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