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69D2-4805-470B-A77C-3FE1919ED8B0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4F69-B3A3-4C73-943E-BB9BC6CAB2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’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Espace réservé des commentair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Times New Roman" pitchFamily="18" charset="0"/>
            </a:endParaRPr>
          </a:p>
        </p:txBody>
      </p:sp>
      <p:sp>
        <p:nvSpPr>
          <p:cNvPr id="10244" name="Espace réservé du numéro de diapositive 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6AF058-5DEA-4F60-B0BB-231D1E628452}" type="slidenum">
              <a:rPr lang="fr-FR" altLang="fr-FR"/>
              <a:pPr/>
              <a:t>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C5D2CA-5B98-4275-8216-D300492174AF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327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27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285C70-F88E-4D0B-85E1-E74C78DBBF92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348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983131-A763-4125-ACBE-BB3148FE96AD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368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68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0B478DFC-A9F1-4560-99C9-9582447AB8AA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02A693-BDFA-4175-A48A-CF3219043474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8B095E0B-0384-47E6-90C4-FD265EB433BA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478DD0-135F-4C82-9F61-0CFF5F712191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6E56F8-FAA8-486C-A654-AFBDC0368F6E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471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71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2DFE54-6078-43C4-BE9E-5E0FF83E2B2B}" type="slidenum">
              <a:rPr lang="fr-FR" altLang="fr-FR"/>
              <a:pPr/>
              <a:t>24</a:t>
            </a:fld>
            <a:endParaRPr lang="fr-FR" altLang="fr-FR"/>
          </a:p>
        </p:txBody>
      </p:sp>
      <p:sp>
        <p:nvSpPr>
          <p:cNvPr id="491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91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25007E02-45A8-411A-8CEA-4C140C136C5E}" type="slidenum">
              <a:rPr lang="fr-FR" altLang="fr-FR"/>
              <a:pPr/>
              <a:t>25</a:t>
            </a:fld>
            <a:endParaRPr lang="fr-FR" altLang="fr-FR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7A67704B-E745-489F-AB37-75C39CC22E0B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EC4375AA-3F8A-4B7C-BE55-1F576C028D89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2581A3-71C8-4AB8-A509-159910EF3FB7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552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53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C0700C-8762-4631-8FF6-BA9F688C9643}" type="slidenum">
              <a:rPr lang="fr-FR" altLang="fr-FR"/>
              <a:pPr/>
              <a:t>28</a:t>
            </a:fld>
            <a:endParaRPr lang="fr-FR" altLang="fr-FR"/>
          </a:p>
        </p:txBody>
      </p:sp>
      <p:sp>
        <p:nvSpPr>
          <p:cNvPr id="573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73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1049F1-9643-49E3-A0FC-CDA9C71E9B90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593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93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3C036F-A92F-489D-8EC4-C59C499CB71A}" type="slidenum">
              <a:rPr lang="fr-FR" altLang="fr-FR"/>
              <a:pPr/>
              <a:t>30</a:t>
            </a:fld>
            <a:endParaRPr lang="fr-FR" altLang="fr-FR"/>
          </a:p>
        </p:txBody>
      </p:sp>
      <p:sp>
        <p:nvSpPr>
          <p:cNvPr id="614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1FA98B-1113-4152-9452-211A4E343A6E}" type="slidenum">
              <a:rPr lang="fr-FR" altLang="fr-FR"/>
              <a:pPr/>
              <a:t>31</a:t>
            </a:fld>
            <a:endParaRPr lang="fr-FR" altLang="fr-FR"/>
          </a:p>
        </p:txBody>
      </p:sp>
      <p:sp>
        <p:nvSpPr>
          <p:cNvPr id="634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41DF95-1C63-44A3-9C38-A15CE18EA630}" type="slidenum">
              <a:rPr lang="fr-FR" altLang="fr-FR"/>
              <a:pPr/>
              <a:t>33</a:t>
            </a:fld>
            <a:endParaRPr lang="fr-FR" altLang="fr-FR"/>
          </a:p>
        </p:txBody>
      </p:sp>
      <p:sp>
        <p:nvSpPr>
          <p:cNvPr id="665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18D081-7403-4FCA-90FE-7EF70F82AB28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686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875C45-4C5B-4D2F-8FCF-6E342EAA52A8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706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F9D02B-AC57-40DA-AB68-2FAEE4558394}" type="slidenum">
              <a:rPr lang="fr-FR" altLang="fr-FR"/>
              <a:pPr/>
              <a:t>36</a:t>
            </a:fld>
            <a:endParaRPr lang="fr-FR" altLang="fr-FR"/>
          </a:p>
        </p:txBody>
      </p:sp>
      <p:sp>
        <p:nvSpPr>
          <p:cNvPr id="727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0C8C10-E7F3-449A-B7BE-6DC18D3A9FE3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174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421709-1314-4799-A0DB-634CE9E4ACD3}" type="slidenum">
              <a:rPr lang="fr-FR" altLang="fr-FR"/>
              <a:pPr/>
              <a:t>37</a:t>
            </a:fld>
            <a:endParaRPr lang="fr-FR" altLang="fr-FR"/>
          </a:p>
        </p:txBody>
      </p:sp>
      <p:sp>
        <p:nvSpPr>
          <p:cNvPr id="747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47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2A8BBF-9ED0-45D8-A022-88CAF64D6079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768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68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9C61F8-C1F1-4044-A866-DECE5BE89AD6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04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7549" cy="342679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04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8F6546-329B-4ED7-948C-78C3C75F0A1C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225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25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09C79F-247A-4BC4-B28A-B57C39B9AC2E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245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14A2D3-7EDD-49A0-B9CD-44C39F0F4150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266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40DAFC-A11E-46DD-9B7B-E655872908CE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286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fld id="{D91CC2CD-2548-4D1F-AA99-C03629BF1C1C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AE48-45F6-4866-89F4-872DD8DD0A58}" type="datetimeFigureOut">
              <a:rPr lang="fr-FR" smtClean="0"/>
              <a:pPr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649E-793E-4EAC-BF53-2F1FD17D16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roviseur.ADMINISTRATION\Desktop\photo pour le rollup\bandeau lycé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62" y="1551216"/>
            <a:ext cx="8253676" cy="187220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36318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Ly</a:t>
            </a:r>
            <a:r>
              <a:rPr 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ée Guy de Maupassant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56176" y="98396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Fé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amp</a:t>
            </a:r>
          </a:p>
        </p:txBody>
      </p:sp>
      <p:pic>
        <p:nvPicPr>
          <p:cNvPr id="1026" name="Image 2" descr="Logo Maupassant 2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827584" cy="114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Rectangle 1"/>
          <p:cNvGrpSpPr>
            <a:grpSpLocks/>
          </p:cNvGrpSpPr>
          <p:nvPr/>
        </p:nvGrpSpPr>
        <p:grpSpPr bwMode="auto">
          <a:xfrm>
            <a:off x="1187624" y="3717032"/>
            <a:ext cx="7056784" cy="2398688"/>
            <a:chOff x="384" y="520"/>
            <a:chExt cx="5040" cy="3280"/>
          </a:xfrm>
        </p:grpSpPr>
        <p:pic>
          <p:nvPicPr>
            <p:cNvPr id="8" name="Rectangle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520"/>
              <a:ext cx="5040" cy="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85" y="527"/>
              <a:ext cx="5035" cy="3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47664" y="3717032"/>
            <a:ext cx="6335935" cy="138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000" tIns="45000" rIns="45000" bIns="45000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</a:rPr>
              <a:t>Après la classe 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</a:rPr>
              <a:t>de 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</a:rPr>
              <a:t>2nde Générale et Technologique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55776" y="5445224"/>
            <a:ext cx="46021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 dirty="0">
                <a:solidFill>
                  <a:srgbClr val="000000"/>
                </a:solidFill>
              </a:rPr>
              <a:t>Année 2023-2024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6B6C9C8-987B-54EA-F014-86C391F5C7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40697"/>
            <a:ext cx="9036496" cy="1931683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1830"/>
            <a:ext cx="9144000" cy="384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1553"/>
            <a:ext cx="9144000" cy="481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8625" y="1428750"/>
            <a:ext cx="1711325" cy="1568450"/>
            <a:chOff x="270" y="900"/>
            <a:chExt cx="1078" cy="988"/>
          </a:xfrm>
        </p:grpSpPr>
        <p:sp>
          <p:nvSpPr>
            <p:cNvPr id="17410" name="Freeform 2"/>
            <p:cNvSpPr>
              <a:spLocks noChangeArrowheads="1"/>
            </p:cNvSpPr>
            <p:nvPr/>
          </p:nvSpPr>
          <p:spPr bwMode="auto">
            <a:xfrm>
              <a:off x="270" y="900"/>
              <a:ext cx="1078" cy="988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4950 w 21600"/>
                <a:gd name="T1" fmla="*/ 0 h 21600"/>
                <a:gd name="T2" fmla="*/ 0 w 21600"/>
                <a:gd name="T3" fmla="*/ 10800 h 21600"/>
                <a:gd name="T4" fmla="*/ 4950 w 21600"/>
                <a:gd name="T5" fmla="*/ 21600 h 21600"/>
                <a:gd name="T6" fmla="*/ 16650 w 21600"/>
                <a:gd name="T7" fmla="*/ 21600 h 21600"/>
                <a:gd name="T8" fmla="*/ 21600 w 21600"/>
                <a:gd name="T9" fmla="*/ 10800 h 21600"/>
                <a:gd name="T10" fmla="*/ 1665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4950" y="0"/>
                  </a:moveTo>
                  <a:lnTo>
                    <a:pt x="0" y="10800"/>
                  </a:lnTo>
                  <a:lnTo>
                    <a:pt x="4950" y="21600"/>
                  </a:lnTo>
                  <a:lnTo>
                    <a:pt x="16650" y="21600"/>
                  </a:lnTo>
                  <a:lnTo>
                    <a:pt x="21600" y="10800"/>
                  </a:lnTo>
                  <a:lnTo>
                    <a:pt x="16650" y="0"/>
                  </a:lnTo>
                  <a:close/>
                </a:path>
              </a:pathLst>
            </a:custGeom>
            <a:solidFill>
              <a:srgbClr val="4F81BD"/>
            </a:solidFill>
            <a:ln w="255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3586" name="Rectangle 3"/>
            <p:cNvSpPr>
              <a:spLocks noChangeArrowheads="1"/>
            </p:cNvSpPr>
            <p:nvPr/>
          </p:nvSpPr>
          <p:spPr bwMode="auto">
            <a:xfrm>
              <a:off x="442" y="1232"/>
              <a:ext cx="73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8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STMG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71500" y="4786313"/>
            <a:ext cx="1639888" cy="1639887"/>
            <a:chOff x="360" y="3015"/>
            <a:chExt cx="1033" cy="1033"/>
          </a:xfrm>
        </p:grpSpPr>
        <p:sp>
          <p:nvSpPr>
            <p:cNvPr id="17413" name="Freeform 5"/>
            <p:cNvSpPr>
              <a:spLocks noChangeArrowheads="1"/>
            </p:cNvSpPr>
            <p:nvPr/>
          </p:nvSpPr>
          <p:spPr bwMode="auto">
            <a:xfrm>
              <a:off x="360" y="3015"/>
              <a:ext cx="1033" cy="1033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5400 w 21600"/>
                <a:gd name="T1" fmla="*/ 0 h 21600"/>
                <a:gd name="T2" fmla="*/ 0 w 21600"/>
                <a:gd name="T3" fmla="*/ 10800 h 21600"/>
                <a:gd name="T4" fmla="*/ 5400 w 21600"/>
                <a:gd name="T5" fmla="*/ 21600 h 21600"/>
                <a:gd name="T6" fmla="*/ 16200 w 21600"/>
                <a:gd name="T7" fmla="*/ 21600 h 21600"/>
                <a:gd name="T8" fmla="*/ 21600 w 21600"/>
                <a:gd name="T9" fmla="*/ 10800 h 21600"/>
                <a:gd name="T10" fmla="*/ 162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F79646"/>
            </a:solidFill>
            <a:ln w="255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3584" name="Rectangle 6"/>
            <p:cNvSpPr>
              <a:spLocks noChangeArrowheads="1"/>
            </p:cNvSpPr>
            <p:nvPr/>
          </p:nvSpPr>
          <p:spPr bwMode="auto">
            <a:xfrm>
              <a:off x="532" y="3370"/>
              <a:ext cx="68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8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STHR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1875" y="1428750"/>
            <a:ext cx="1639888" cy="1639888"/>
            <a:chOff x="2250" y="900"/>
            <a:chExt cx="1033" cy="1033"/>
          </a:xfrm>
        </p:grpSpPr>
        <p:sp>
          <p:nvSpPr>
            <p:cNvPr id="17416" name="Freeform 8"/>
            <p:cNvSpPr>
              <a:spLocks noChangeArrowheads="1"/>
            </p:cNvSpPr>
            <p:nvPr/>
          </p:nvSpPr>
          <p:spPr bwMode="auto">
            <a:xfrm>
              <a:off x="2250" y="900"/>
              <a:ext cx="1033" cy="1033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5400 w 21600"/>
                <a:gd name="T1" fmla="*/ 0 h 21600"/>
                <a:gd name="T2" fmla="*/ 0 w 21600"/>
                <a:gd name="T3" fmla="*/ 10800 h 21600"/>
                <a:gd name="T4" fmla="*/ 5400 w 21600"/>
                <a:gd name="T5" fmla="*/ 21600 h 21600"/>
                <a:gd name="T6" fmla="*/ 16200 w 21600"/>
                <a:gd name="T7" fmla="*/ 21600 h 21600"/>
                <a:gd name="T8" fmla="*/ 21600 w 21600"/>
                <a:gd name="T9" fmla="*/ 10800 h 21600"/>
                <a:gd name="T10" fmla="*/ 162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C4BD97"/>
            </a:solidFill>
            <a:ln w="255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3582" name="Rectangle 9"/>
            <p:cNvSpPr>
              <a:spLocks noChangeArrowheads="1"/>
            </p:cNvSpPr>
            <p:nvPr/>
          </p:nvSpPr>
          <p:spPr bwMode="auto">
            <a:xfrm>
              <a:off x="2423" y="1255"/>
              <a:ext cx="68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8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STI2D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500438" y="4786313"/>
            <a:ext cx="1782762" cy="1711325"/>
            <a:chOff x="2205" y="3015"/>
            <a:chExt cx="1123" cy="1078"/>
          </a:xfrm>
        </p:grpSpPr>
        <p:sp>
          <p:nvSpPr>
            <p:cNvPr id="17419" name="Freeform 11"/>
            <p:cNvSpPr>
              <a:spLocks noChangeArrowheads="1"/>
            </p:cNvSpPr>
            <p:nvPr/>
          </p:nvSpPr>
          <p:spPr bwMode="auto">
            <a:xfrm>
              <a:off x="2205" y="3015"/>
              <a:ext cx="1123" cy="1078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5400 w 21600"/>
                <a:gd name="T1" fmla="*/ 0 h 21600"/>
                <a:gd name="T2" fmla="*/ 0 w 21600"/>
                <a:gd name="T3" fmla="*/ 10800 h 21600"/>
                <a:gd name="T4" fmla="*/ 5400 w 21600"/>
                <a:gd name="T5" fmla="*/ 21600 h 21600"/>
                <a:gd name="T6" fmla="*/ 16200 w 21600"/>
                <a:gd name="T7" fmla="*/ 21600 h 21600"/>
                <a:gd name="T8" fmla="*/ 21600 w 21600"/>
                <a:gd name="T9" fmla="*/ 10800 h 21600"/>
                <a:gd name="T10" fmla="*/ 162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C00000"/>
            </a:solidFill>
            <a:ln w="255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3580" name="Rectangle 12"/>
            <p:cNvSpPr>
              <a:spLocks noChangeArrowheads="1"/>
            </p:cNvSpPr>
            <p:nvPr/>
          </p:nvSpPr>
          <p:spPr bwMode="auto">
            <a:xfrm>
              <a:off x="2392" y="3392"/>
              <a:ext cx="74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8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STD2A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572250" y="1571625"/>
            <a:ext cx="1568450" cy="1497013"/>
            <a:chOff x="4140" y="990"/>
            <a:chExt cx="988" cy="943"/>
          </a:xfrm>
        </p:grpSpPr>
        <p:sp>
          <p:nvSpPr>
            <p:cNvPr id="17422" name="Freeform 14"/>
            <p:cNvSpPr>
              <a:spLocks noChangeArrowheads="1"/>
            </p:cNvSpPr>
            <p:nvPr/>
          </p:nvSpPr>
          <p:spPr bwMode="auto">
            <a:xfrm>
              <a:off x="4140" y="990"/>
              <a:ext cx="988" cy="943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5154 w 21600"/>
                <a:gd name="T1" fmla="*/ 0 h 21600"/>
                <a:gd name="T2" fmla="*/ 0 w 21600"/>
                <a:gd name="T3" fmla="*/ 10800 h 21600"/>
                <a:gd name="T4" fmla="*/ 5154 w 21600"/>
                <a:gd name="T5" fmla="*/ 21600 h 21600"/>
                <a:gd name="T6" fmla="*/ 16446 w 21600"/>
                <a:gd name="T7" fmla="*/ 21600 h 21600"/>
                <a:gd name="T8" fmla="*/ 21600 w 21600"/>
                <a:gd name="T9" fmla="*/ 10800 h 21600"/>
                <a:gd name="T10" fmla="*/ 16446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154" y="0"/>
                  </a:moveTo>
                  <a:lnTo>
                    <a:pt x="0" y="10800"/>
                  </a:lnTo>
                  <a:lnTo>
                    <a:pt x="5154" y="21600"/>
                  </a:lnTo>
                  <a:lnTo>
                    <a:pt x="16446" y="21600"/>
                  </a:lnTo>
                  <a:lnTo>
                    <a:pt x="21600" y="10800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rgbClr val="D99694"/>
            </a:solidFill>
            <a:ln w="255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3578" name="Rectangle 15"/>
            <p:cNvSpPr>
              <a:spLocks noChangeArrowheads="1"/>
            </p:cNvSpPr>
            <p:nvPr/>
          </p:nvSpPr>
          <p:spPr bwMode="auto">
            <a:xfrm>
              <a:off x="4301" y="1300"/>
              <a:ext cx="665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8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STL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793875" y="3170238"/>
            <a:ext cx="1639888" cy="1568450"/>
            <a:chOff x="1260" y="1980"/>
            <a:chExt cx="1033" cy="988"/>
          </a:xfrm>
        </p:grpSpPr>
        <p:sp>
          <p:nvSpPr>
            <p:cNvPr id="17425" name="Freeform 17"/>
            <p:cNvSpPr>
              <a:spLocks noChangeArrowheads="1"/>
            </p:cNvSpPr>
            <p:nvPr/>
          </p:nvSpPr>
          <p:spPr bwMode="auto">
            <a:xfrm>
              <a:off x="1260" y="1980"/>
              <a:ext cx="1033" cy="988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5166 w 21600"/>
                <a:gd name="T1" fmla="*/ 0 h 21600"/>
                <a:gd name="T2" fmla="*/ 0 w 21600"/>
                <a:gd name="T3" fmla="*/ 10800 h 21600"/>
                <a:gd name="T4" fmla="*/ 5166 w 21600"/>
                <a:gd name="T5" fmla="*/ 21600 h 21600"/>
                <a:gd name="T6" fmla="*/ 16434 w 21600"/>
                <a:gd name="T7" fmla="*/ 21600 h 21600"/>
                <a:gd name="T8" fmla="*/ 21600 w 21600"/>
                <a:gd name="T9" fmla="*/ 10800 h 21600"/>
                <a:gd name="T10" fmla="*/ 16434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166" y="0"/>
                  </a:moveTo>
                  <a:lnTo>
                    <a:pt x="0" y="10800"/>
                  </a:lnTo>
                  <a:lnTo>
                    <a:pt x="5166" y="21600"/>
                  </a:lnTo>
                  <a:lnTo>
                    <a:pt x="16434" y="21600"/>
                  </a:lnTo>
                  <a:lnTo>
                    <a:pt x="21600" y="10800"/>
                  </a:lnTo>
                  <a:lnTo>
                    <a:pt x="16434" y="0"/>
                  </a:lnTo>
                  <a:close/>
                </a:path>
              </a:pathLst>
            </a:custGeom>
            <a:solidFill>
              <a:srgbClr val="92D050"/>
            </a:solidFill>
            <a:ln w="255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3576" name="Rectangle 18"/>
            <p:cNvSpPr>
              <a:spLocks noChangeArrowheads="1"/>
            </p:cNvSpPr>
            <p:nvPr/>
          </p:nvSpPr>
          <p:spPr bwMode="auto">
            <a:xfrm>
              <a:off x="1429" y="2292"/>
              <a:ext cx="69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32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ST2S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072063" y="3214688"/>
            <a:ext cx="1568450" cy="1568450"/>
            <a:chOff x="3195" y="2025"/>
            <a:chExt cx="988" cy="988"/>
          </a:xfrm>
        </p:grpSpPr>
        <p:sp>
          <p:nvSpPr>
            <p:cNvPr id="17428" name="Freeform 20"/>
            <p:cNvSpPr>
              <a:spLocks noChangeArrowheads="1"/>
            </p:cNvSpPr>
            <p:nvPr/>
          </p:nvSpPr>
          <p:spPr bwMode="auto">
            <a:xfrm>
              <a:off x="3195" y="2025"/>
              <a:ext cx="988" cy="988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5400 w 21600"/>
                <a:gd name="T1" fmla="*/ 0 h 21600"/>
                <a:gd name="T2" fmla="*/ 0 w 21600"/>
                <a:gd name="T3" fmla="*/ 10800 h 21600"/>
                <a:gd name="T4" fmla="*/ 5400 w 21600"/>
                <a:gd name="T5" fmla="*/ 21600 h 21600"/>
                <a:gd name="T6" fmla="*/ 16200 w 21600"/>
                <a:gd name="T7" fmla="*/ 21600 h 21600"/>
                <a:gd name="T8" fmla="*/ 21600 w 21600"/>
                <a:gd name="T9" fmla="*/ 10800 h 21600"/>
                <a:gd name="T10" fmla="*/ 162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FFC000"/>
            </a:solidFill>
            <a:ln w="255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3360" y="2338"/>
              <a:ext cx="658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32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STAV</a:t>
              </a: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364288" y="4929188"/>
            <a:ext cx="1839912" cy="1497012"/>
            <a:chOff x="4009" y="3105"/>
            <a:chExt cx="1159" cy="943"/>
          </a:xfrm>
        </p:grpSpPr>
        <p:sp>
          <p:nvSpPr>
            <p:cNvPr id="17431" name="Freeform 23"/>
            <p:cNvSpPr>
              <a:spLocks noChangeArrowheads="1"/>
            </p:cNvSpPr>
            <p:nvPr/>
          </p:nvSpPr>
          <p:spPr bwMode="auto">
            <a:xfrm>
              <a:off x="4009" y="3105"/>
              <a:ext cx="1159" cy="943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4574 w 21600"/>
                <a:gd name="T1" fmla="*/ 0 h 21600"/>
                <a:gd name="T2" fmla="*/ 0 w 21600"/>
                <a:gd name="T3" fmla="*/ 10800 h 21600"/>
                <a:gd name="T4" fmla="*/ 4574 w 21600"/>
                <a:gd name="T5" fmla="*/ 21600 h 21600"/>
                <a:gd name="T6" fmla="*/ 17026 w 21600"/>
                <a:gd name="T7" fmla="*/ 21600 h 21600"/>
                <a:gd name="T8" fmla="*/ 21600 w 21600"/>
                <a:gd name="T9" fmla="*/ 10800 h 21600"/>
                <a:gd name="T10" fmla="*/ 17026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4574" y="0"/>
                  </a:moveTo>
                  <a:lnTo>
                    <a:pt x="0" y="10800"/>
                  </a:lnTo>
                  <a:lnTo>
                    <a:pt x="4574" y="21600"/>
                  </a:lnTo>
                  <a:lnTo>
                    <a:pt x="17026" y="21600"/>
                  </a:lnTo>
                  <a:lnTo>
                    <a:pt x="21600" y="10800"/>
                  </a:lnTo>
                  <a:lnTo>
                    <a:pt x="17026" y="0"/>
                  </a:lnTo>
                  <a:close/>
                </a:path>
              </a:pathLst>
            </a:custGeom>
            <a:solidFill>
              <a:srgbClr val="95B3D7"/>
            </a:solidFill>
            <a:ln w="255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3572" name="Rectangle 24"/>
            <p:cNvSpPr>
              <a:spLocks noChangeArrowheads="1"/>
            </p:cNvSpPr>
            <p:nvPr/>
          </p:nvSpPr>
          <p:spPr bwMode="auto">
            <a:xfrm>
              <a:off x="4188" y="3415"/>
              <a:ext cx="801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80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S2TMD</a:t>
              </a:r>
            </a:p>
          </p:txBody>
        </p:sp>
      </p:grpSp>
      <p:sp>
        <p:nvSpPr>
          <p:cNvPr id="23562" name="Rectangle 25"/>
          <p:cNvSpPr>
            <a:spLocks noChangeArrowheads="1"/>
          </p:cNvSpPr>
          <p:nvPr/>
        </p:nvSpPr>
        <p:spPr bwMode="auto">
          <a:xfrm>
            <a:off x="1857375" y="1698625"/>
            <a:ext cx="164306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 et Technologies du Management et de la Gestion</a:t>
            </a:r>
          </a:p>
        </p:txBody>
      </p:sp>
      <p:sp>
        <p:nvSpPr>
          <p:cNvPr id="23563" name="Rectangle 26"/>
          <p:cNvSpPr>
            <a:spLocks noChangeArrowheads="1"/>
          </p:cNvSpPr>
          <p:nvPr/>
        </p:nvSpPr>
        <p:spPr bwMode="auto">
          <a:xfrm>
            <a:off x="4862513" y="1644650"/>
            <a:ext cx="17859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 et Technologies de l’Industrie et du Développement Durable</a:t>
            </a:r>
          </a:p>
        </p:txBody>
      </p:sp>
      <p:sp>
        <p:nvSpPr>
          <p:cNvPr id="23564" name="Rectangle 27"/>
          <p:cNvSpPr>
            <a:spLocks noChangeArrowheads="1"/>
          </p:cNvSpPr>
          <p:nvPr/>
        </p:nvSpPr>
        <p:spPr bwMode="auto">
          <a:xfrm>
            <a:off x="7664450" y="1768475"/>
            <a:ext cx="14795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 et Technologies de Laboratoire</a:t>
            </a:r>
          </a:p>
        </p:txBody>
      </p:sp>
      <p:sp>
        <p:nvSpPr>
          <p:cNvPr id="23565" name="Rectangle 28"/>
          <p:cNvSpPr>
            <a:spLocks noChangeArrowheads="1"/>
          </p:cNvSpPr>
          <p:nvPr/>
        </p:nvSpPr>
        <p:spPr bwMode="auto">
          <a:xfrm>
            <a:off x="3132138" y="3455988"/>
            <a:ext cx="142875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 et Technologies de la Santé et du Social</a:t>
            </a:r>
          </a:p>
        </p:txBody>
      </p:sp>
      <p:sp>
        <p:nvSpPr>
          <p:cNvPr id="23566" name="Rectangle 29"/>
          <p:cNvSpPr>
            <a:spLocks noChangeArrowheads="1"/>
          </p:cNvSpPr>
          <p:nvPr/>
        </p:nvSpPr>
        <p:spPr bwMode="auto">
          <a:xfrm>
            <a:off x="6364288" y="3429000"/>
            <a:ext cx="1636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 et Technologies de l’Agronomie et du Vivant</a:t>
            </a:r>
          </a:p>
        </p:txBody>
      </p:sp>
      <p:sp>
        <p:nvSpPr>
          <p:cNvPr id="23567" name="Rectangle 30"/>
          <p:cNvSpPr>
            <a:spLocks noChangeArrowheads="1"/>
          </p:cNvSpPr>
          <p:nvPr/>
        </p:nvSpPr>
        <p:spPr bwMode="auto">
          <a:xfrm>
            <a:off x="1857375" y="5072063"/>
            <a:ext cx="1643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 et Technologies de l’Hôtellerie et de la Restauration</a:t>
            </a:r>
          </a:p>
        </p:txBody>
      </p:sp>
      <p:sp>
        <p:nvSpPr>
          <p:cNvPr id="23568" name="Rectangle 31"/>
          <p:cNvSpPr>
            <a:spLocks noChangeArrowheads="1"/>
          </p:cNvSpPr>
          <p:nvPr/>
        </p:nvSpPr>
        <p:spPr bwMode="auto">
          <a:xfrm>
            <a:off x="4938713" y="4929188"/>
            <a:ext cx="13096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 et Technologies du Design et des Arts Appliqués</a:t>
            </a:r>
          </a:p>
        </p:txBody>
      </p:sp>
      <p:sp>
        <p:nvSpPr>
          <p:cNvPr id="23569" name="Rectangle 32"/>
          <p:cNvSpPr>
            <a:spLocks noChangeArrowheads="1"/>
          </p:cNvSpPr>
          <p:nvPr/>
        </p:nvSpPr>
        <p:spPr bwMode="auto">
          <a:xfrm>
            <a:off x="7812088" y="4841875"/>
            <a:ext cx="13319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 et Techniques</a:t>
            </a:r>
            <a:r>
              <a:rPr lang="fr-FR" altLang="fr-FR" sz="16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fr-F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 Théâtre de la Musique et de la Danse</a:t>
            </a: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79512" y="360363"/>
            <a:ext cx="8478714" cy="767074"/>
            <a:chOff x="272" y="227"/>
            <a:chExt cx="5182" cy="488"/>
          </a:xfrm>
          <a:solidFill>
            <a:srgbClr val="00B0F0"/>
          </a:solidFill>
        </p:grpSpPr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272" y="227"/>
              <a:ext cx="5182" cy="488"/>
            </a:xfrm>
            <a:prstGeom prst="rect">
              <a:avLst/>
            </a:prstGeom>
            <a:solidFill>
              <a:srgbClr val="92D050"/>
            </a:solidFill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altLang="fr-FR">
                <a:latin typeface="Arial" charset="0"/>
                <a:cs typeface="Arial" charset="0"/>
              </a:endParaRPr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512" y="291"/>
              <a:ext cx="4787" cy="3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lIns="0" tIns="0" rIns="0" bIns="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buSzPct val="100000"/>
                <a:defRPr/>
              </a:pPr>
              <a:r>
                <a:rPr lang="fr-FR" altLang="fr-FR" sz="3200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8 Bacs Technologiques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69863" y="1052513"/>
            <a:ext cx="8723312" cy="6762750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 marL="280988" indent="-2794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7338" indent="-285750" eaLnBrk="1">
              <a:lnSpc>
                <a:spcPct val="100000"/>
              </a:lnSpc>
              <a:spcAft>
                <a:spcPts val="500"/>
              </a:spcAft>
              <a:buFont typeface="Wingdings" charset="2"/>
              <a:buChar char="q"/>
              <a:defRPr/>
            </a:pPr>
            <a:r>
              <a:rPr lang="fr-FR" altLang="fr-FR" sz="2200" dirty="0"/>
              <a:t>Travailler son projet d’orientation </a:t>
            </a:r>
          </a:p>
          <a:p>
            <a:pPr marL="287338" indent="-285750" eaLnBrk="1">
              <a:lnSpc>
                <a:spcPct val="100000"/>
              </a:lnSpc>
              <a:spcAft>
                <a:spcPts val="500"/>
              </a:spcAft>
              <a:buFont typeface="Wingdings" charset="2"/>
              <a:buChar char="q"/>
              <a:defRPr/>
            </a:pPr>
            <a:r>
              <a:rPr lang="fr-FR" altLang="fr-FR" sz="2200" dirty="0"/>
              <a:t>Avoir un intérêt fort pour un domaine </a:t>
            </a:r>
          </a:p>
          <a:p>
            <a:pPr marL="287338" indent="-285750" eaLnBrk="1">
              <a:lnSpc>
                <a:spcPct val="100000"/>
              </a:lnSpc>
              <a:spcAft>
                <a:spcPts val="500"/>
              </a:spcAft>
              <a:buFont typeface="Wingdings" charset="2"/>
              <a:buChar char="q"/>
              <a:defRPr/>
            </a:pPr>
            <a:r>
              <a:rPr lang="fr-FR" altLang="fr-FR" sz="2200" dirty="0"/>
              <a:t>S’interroger sur ses résultats scolaires, et ses capacités de travail</a:t>
            </a:r>
          </a:p>
          <a:p>
            <a:pPr marL="287338" indent="-285750" eaLnBrk="1">
              <a:lnSpc>
                <a:spcPct val="100000"/>
              </a:lnSpc>
              <a:spcAft>
                <a:spcPts val="500"/>
              </a:spcAft>
              <a:buFont typeface="Wingdings" charset="2"/>
              <a:buChar char="q"/>
              <a:defRPr/>
            </a:pPr>
            <a:r>
              <a:rPr lang="fr-FR" altLang="fr-FR" sz="2200" dirty="0"/>
              <a:t>Connaître le contenu du bac et ses débouchés</a:t>
            </a:r>
          </a:p>
          <a:p>
            <a:pPr marL="287338" indent="-285750" eaLnBrk="1">
              <a:lnSpc>
                <a:spcPct val="100000"/>
              </a:lnSpc>
              <a:spcAft>
                <a:spcPts val="500"/>
              </a:spcAft>
              <a:buFont typeface="Wingdings" charset="2"/>
              <a:buChar char="q"/>
              <a:defRPr/>
            </a:pPr>
            <a:r>
              <a:rPr lang="fr-FR" altLang="fr-FR" sz="2200" dirty="0"/>
              <a:t>Savoir que le bac technologique mène surtout à des études courtes (bac +2 </a:t>
            </a:r>
            <a:r>
              <a:rPr lang="fr-FR" altLang="fr-FR" sz="2200" dirty="0" smtClean="0"/>
              <a:t>/ bac+3</a:t>
            </a:r>
            <a:r>
              <a:rPr lang="fr-FR" altLang="fr-FR" sz="2200" dirty="0"/>
              <a:t>)</a:t>
            </a:r>
          </a:p>
          <a:p>
            <a:pPr marL="1588" indent="0" eaLnBrk="1">
              <a:lnSpc>
                <a:spcPct val="100000"/>
              </a:lnSpc>
              <a:spcAft>
                <a:spcPct val="0"/>
              </a:spcAft>
              <a:defRPr/>
            </a:pPr>
            <a:endParaRPr lang="fr-FR" altLang="fr-FR" sz="1800" dirty="0"/>
          </a:p>
          <a:p>
            <a:pPr marL="1588" indent="0"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fr-FR" altLang="fr-FR" sz="2000" dirty="0"/>
              <a:t>Pour vous aider dans vos choix :</a:t>
            </a:r>
          </a:p>
          <a:p>
            <a:pPr marL="287338" indent="-285750" eaLnBrk="1">
              <a:lnSpc>
                <a:spcPct val="100000"/>
              </a:lnSpc>
              <a:spcAft>
                <a:spcPct val="0"/>
              </a:spcAft>
              <a:buClrTx/>
              <a:buFont typeface="Wingdings" charset="2"/>
              <a:buChar char="à"/>
              <a:defRPr/>
            </a:pPr>
            <a:r>
              <a:rPr lang="fr-FR" altLang="fr-FR" sz="2000" dirty="0"/>
              <a:t>Des personnes pour vous aider :</a:t>
            </a:r>
          </a:p>
          <a:p>
            <a:pPr marL="11113" indent="263525" eaLnBrk="1">
              <a:lnSpc>
                <a:spcPct val="100000"/>
              </a:lnSpc>
              <a:spcAft>
                <a:spcPct val="0"/>
              </a:spcAft>
              <a:buClrTx/>
              <a:tabLst>
                <a:tab pos="7916863" algn="l"/>
                <a:tab pos="8366125" algn="l"/>
                <a:tab pos="8815388" algn="l"/>
                <a:tab pos="9264650" algn="l"/>
              </a:tabLst>
              <a:defRPr/>
            </a:pPr>
            <a:r>
              <a:rPr lang="fr-FR" altLang="fr-FR" sz="2000" dirty="0"/>
              <a:t>Votre Professeur Principal, les Psy-EN au lycée ou au CIO</a:t>
            </a:r>
          </a:p>
          <a:p>
            <a:pPr marL="287338" indent="-285750" eaLnBrk="1">
              <a:lnSpc>
                <a:spcPct val="100000"/>
              </a:lnSpc>
              <a:spcAft>
                <a:spcPct val="0"/>
              </a:spcAft>
              <a:buClrTx/>
              <a:buFont typeface="Wingdings" charset="2"/>
              <a:buChar char="à"/>
              <a:defRPr/>
            </a:pPr>
            <a:endParaRPr lang="fr-FR" altLang="fr-FR" sz="1800" dirty="0"/>
          </a:p>
          <a:p>
            <a:pPr marL="1588" indent="0" eaLnBrk="1">
              <a:lnSpc>
                <a:spcPct val="100000"/>
              </a:lnSpc>
              <a:spcAft>
                <a:spcPts val="300"/>
              </a:spcAft>
              <a:buClrTx/>
              <a:defRPr/>
            </a:pPr>
            <a:r>
              <a:rPr lang="fr-FR" altLang="fr-FR" sz="2000" dirty="0"/>
              <a:t>Les sites internet :</a:t>
            </a:r>
          </a:p>
          <a:p>
            <a:pPr marL="287338" indent="-285750" eaLnBrk="1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000" dirty="0" err="1"/>
              <a:t>o</a:t>
            </a:r>
            <a:r>
              <a:rPr lang="fr-FR" altLang="fr-FR" sz="2000" i="1" u="sng" dirty="0" err="1"/>
              <a:t>nisep.fr</a:t>
            </a:r>
            <a:endParaRPr lang="fr-FR" altLang="fr-FR" sz="2000" i="1" u="sng" dirty="0"/>
          </a:p>
          <a:p>
            <a:pPr marL="287338" indent="-285750" eaLnBrk="1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000" i="1" u="sng" dirty="0"/>
              <a:t>Parcoursup.fr</a:t>
            </a:r>
          </a:p>
          <a:p>
            <a:pPr marL="287338" indent="-285750" eaLnBrk="1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000" i="1" u="sng" dirty="0"/>
              <a:t>Secondes-premieres2021-2022.fr</a:t>
            </a:r>
            <a:r>
              <a:rPr lang="fr-FR" altLang="fr-FR" sz="2000" i="1" dirty="0"/>
              <a:t> </a:t>
            </a:r>
          </a:p>
          <a:p>
            <a:pPr marL="287338" indent="-285750" eaLnBrk="1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000" i="1" u="sng" dirty="0" err="1"/>
              <a:t>Cidj.com</a:t>
            </a:r>
            <a:endParaRPr lang="fr-FR" altLang="fr-FR" sz="2000" i="1" u="sng" dirty="0"/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1800" dirty="0"/>
              <a:t>				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1800" dirty="0"/>
              <a:t>					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800" dirty="0"/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800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-39688"/>
            <a:ext cx="9144000" cy="836613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b="1">
                <a:solidFill>
                  <a:schemeClr val="tx1"/>
                </a:solidFill>
              </a:rPr>
              <a:t>Comment choisir son bac technologique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03350" y="1309688"/>
            <a:ext cx="734536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Tronc commun : 13 à 14h par semaine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16438" y="4054475"/>
            <a:ext cx="4333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93725" y="4632325"/>
            <a:ext cx="83708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algn="ctr" eaLnBrk="1">
              <a:lnSpc>
                <a:spcPct val="150000"/>
              </a:lnSpc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3 </a:t>
            </a:r>
            <a:r>
              <a:rPr lang="fr-FR" altLang="fr-FR" sz="2800" b="1" u="sng">
                <a:solidFill>
                  <a:srgbClr val="000000"/>
                </a:solidFill>
              </a:rPr>
              <a:t>spécialités </a:t>
            </a:r>
            <a:r>
              <a:rPr lang="fr-FR" altLang="fr-FR" sz="2800" b="1" i="1" u="sng">
                <a:solidFill>
                  <a:srgbClr val="000000"/>
                </a:solidFill>
              </a:rPr>
              <a:t>(</a:t>
            </a:r>
            <a:r>
              <a:rPr lang="fr-FR" altLang="fr-FR" sz="2800" b="1" i="1" u="sng">
                <a:solidFill>
                  <a:srgbClr val="1E840C"/>
                </a:solidFill>
              </a:rPr>
              <a:t>obligatoires</a:t>
            </a:r>
            <a:r>
              <a:rPr lang="fr-FR" altLang="fr-FR" sz="2800" b="1" i="1" u="sng">
                <a:solidFill>
                  <a:srgbClr val="000000"/>
                </a:solidFill>
              </a:rPr>
              <a:t>)</a:t>
            </a:r>
            <a:r>
              <a:rPr lang="fr-FR" altLang="fr-FR" sz="2800" b="1" i="1">
                <a:solidFill>
                  <a:srgbClr val="000000"/>
                </a:solidFill>
              </a:rPr>
              <a:t> </a:t>
            </a:r>
            <a:r>
              <a:rPr lang="fr-FR" altLang="fr-FR" sz="2800" b="1">
                <a:solidFill>
                  <a:srgbClr val="000000"/>
                </a:solidFill>
              </a:rPr>
              <a:t>en 1ère et 2 en Terminale</a:t>
            </a:r>
            <a:r>
              <a:rPr lang="fr-FR" altLang="fr-FR" sz="2800" b="1" u="sng">
                <a:solidFill>
                  <a:srgbClr val="000000"/>
                </a:solidFill>
              </a:rPr>
              <a:t> </a:t>
            </a:r>
          </a:p>
          <a:p>
            <a:pPr algn="ctr" eaLnBrk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de 15 à 18h par semaine</a:t>
            </a:r>
            <a:endParaRPr lang="fr-FR" altLang="fr-FR" sz="2800" b="1" i="1">
              <a:solidFill>
                <a:srgbClr val="000000"/>
              </a:solidFill>
            </a:endParaRPr>
          </a:p>
        </p:txBody>
      </p:sp>
      <p:pic>
        <p:nvPicPr>
          <p:cNvPr id="27653" name="Tableau 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44700"/>
            <a:ext cx="8648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-14288"/>
            <a:ext cx="9144000" cy="1112838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chemeClr val="tx1"/>
                </a:solidFill>
              </a:rPr>
              <a:t>Les enseignements du tronc commun  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chemeClr val="tx1"/>
                </a:solidFill>
              </a:rPr>
              <a:t>des bacs Techno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47241"/>
            <a:ext cx="2160240" cy="2110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2706" name="Group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6200"/>
            <a:ext cx="9144000" cy="14605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738" y="1649413"/>
            <a:ext cx="2568575" cy="1787525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ü"/>
              <a:defRPr/>
            </a:pPr>
            <a:r>
              <a:rPr lang="fr-FR" altLang="fr-FR" sz="2000" b="1" dirty="0">
                <a:solidFill>
                  <a:schemeClr val="tx1"/>
                </a:solidFill>
              </a:rPr>
              <a:t>POUR QUI </a:t>
            </a:r>
            <a:r>
              <a:rPr lang="fr-FR" altLang="fr-FR" sz="2000" b="1" dirty="0">
                <a:solidFill>
                  <a:srgbClr val="1E840C"/>
                </a:solidFill>
              </a:rPr>
              <a:t>:</a:t>
            </a:r>
            <a:endParaRPr lang="fr-FR" altLang="fr-FR" sz="1800" dirty="0"/>
          </a:p>
          <a:p>
            <a:pPr marL="365125" indent="-52388" eaLnBrk="1">
              <a:lnSpc>
                <a:spcPct val="100000"/>
              </a:lnSpc>
              <a:spcAft>
                <a:spcPct val="0"/>
              </a:spcAft>
              <a:buClrTx/>
              <a:defRPr/>
            </a:pPr>
            <a:r>
              <a:rPr lang="fr-FR" altLang="fr-FR" sz="1800" dirty="0"/>
              <a:t>	Intérêt pour la technologie, la préservation de l'environnement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800" dirty="0"/>
          </a:p>
        </p:txBody>
      </p:sp>
      <p:graphicFrame>
        <p:nvGraphicFramePr>
          <p:cNvPr id="22533" name="Group 5"/>
          <p:cNvGraphicFramePr>
            <a:graphicFrameLocks noGrp="1"/>
          </p:cNvGraphicFramePr>
          <p:nvPr/>
        </p:nvGraphicFramePr>
        <p:xfrm>
          <a:off x="2267744" y="1412776"/>
          <a:ext cx="6745688" cy="5235729"/>
        </p:xfrm>
        <a:graphic>
          <a:graphicData uri="http://schemas.openxmlformats.org/drawingml/2006/table">
            <a:tbl>
              <a:tblPr/>
              <a:tblGrid>
                <a:gridCol w="205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4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226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Spécialités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1ère</a:t>
                      </a:r>
                    </a:p>
                  </a:txBody>
                  <a:tcPr marL="46800" marR="46800" marT="246528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Spécialités de Terminale</a:t>
                      </a:r>
                    </a:p>
                  </a:txBody>
                  <a:tcPr marL="46800" marR="46800" marT="2465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423">
                <a:tc>
                  <a:txBody>
                    <a:bodyPr/>
                    <a:lstStyle>
                      <a:lvl1pPr marL="285750" indent="-28575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Innovation technologique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Ingénierie et développement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durable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Physique - Chimie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et Mathématiques</a:t>
                      </a:r>
                    </a:p>
                  </a:txBody>
                  <a:tcPr marL="46800" marR="46800" marT="111384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Ingénierie, innovation et développement durable</a:t>
                      </a:r>
                    </a:p>
                    <a:p>
                      <a:pPr marL="171450" marR="0" lvl="1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fr-FR" altLang="fr-FR" sz="16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choix  de spécificité parmi </a:t>
                      </a: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457200" marR="0" lvl="1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urier New" charset="0"/>
                        <a:buChar char="o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Architecture et Construction (AC)  </a:t>
                      </a:r>
                    </a:p>
                    <a:p>
                      <a:pPr marL="457200" marR="0" lvl="1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urier New" charset="0"/>
                        <a:buChar char="o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Energies et Environnement (EE)     </a:t>
                      </a:r>
                    </a:p>
                    <a:p>
                      <a:pPr marL="457200" marR="0" lvl="1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urier New" charset="0"/>
                        <a:buChar char="o"/>
                        <a:tabLst>
                          <a:tab pos="0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Innovation Technologique et Eco- Conception (ITEC)   </a:t>
                      </a:r>
                    </a:p>
                    <a:p>
                      <a:pPr marL="457200" marR="0" lvl="1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urier New" charset="0"/>
                        <a:buChar char="o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Systèmes d’Information et Numérique (SIN)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Physique - chimie et mathématiques</a:t>
                      </a:r>
                    </a:p>
                  </a:txBody>
                  <a:tcPr marL="46800" marR="46800" marT="111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6037">
                <a:tc gridSpan="2">
                  <a:txBody>
                    <a:bodyPr/>
                    <a:lstStyle/>
                    <a:p>
                      <a:pPr algn="ctr" eaLnBrk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FontTx/>
                        <a:buNone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E840C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eaLnBrk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FontTx/>
                        <a:buNone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840C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Trois sur quatre 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E840C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spécificités sont présentes au lycée Maupassant</a:t>
                      </a:r>
                    </a:p>
                  </a:txBody>
                  <a:tcPr marL="46800" marR="46800" marT="111384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6800" marR="46800" marT="111384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38" name="ZoneTexte 1"/>
          <p:cNvSpPr txBox="1">
            <a:spLocks noChangeArrowheads="1"/>
          </p:cNvSpPr>
          <p:nvPr/>
        </p:nvSpPr>
        <p:spPr bwMode="auto">
          <a:xfrm>
            <a:off x="58738" y="3513138"/>
            <a:ext cx="22812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Pédagogie par projet mené en groupe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9144000" cy="126365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46800" tIns="46800" rIns="46800" bIns="46800" anchor="ctr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Après le BAC STI2D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solidFill>
                  <a:srgbClr val="000000"/>
                </a:solidFill>
              </a:rPr>
              <a:t>Sciences et Technologies de l’Industrie 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solidFill>
                  <a:srgbClr val="000000"/>
                </a:solidFill>
              </a:rPr>
              <a:t>et du Développement Durable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57213" y="1639888"/>
            <a:ext cx="8075612" cy="12811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57960" tIns="57960" rIns="57960" bIns="5796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 eaLnBrk="1">
              <a:lnSpc>
                <a:spcPct val="90000"/>
              </a:lnSpc>
              <a:buSzPct val="100000"/>
              <a:defRPr/>
            </a:pPr>
            <a:r>
              <a:rPr lang="fr-FR" altLang="fr-FR" sz="2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Formations et métiers dans la conception, le suivi de la production, la maintenance, </a:t>
            </a:r>
          </a:p>
          <a:p>
            <a:pPr algn="ctr" eaLnBrk="1">
              <a:lnSpc>
                <a:spcPct val="90000"/>
              </a:lnSpc>
              <a:buSzPct val="100000"/>
              <a:defRPr/>
            </a:pPr>
            <a:r>
              <a:rPr lang="fr-FR" altLang="fr-FR" sz="2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dans les secteurs de l’industrie, du numérique …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7057" y="4337049"/>
            <a:ext cx="2430217" cy="927099"/>
            <a:chOff x="3816" y="1526"/>
            <a:chExt cx="1346" cy="584"/>
          </a:xfrm>
          <a:solidFill>
            <a:srgbClr val="1E840C"/>
          </a:solidFill>
        </p:grpSpPr>
        <p:sp>
          <p:nvSpPr>
            <p:cNvPr id="24584" name="Freeform 8"/>
            <p:cNvSpPr>
              <a:spLocks noChangeArrowheads="1"/>
            </p:cNvSpPr>
            <p:nvPr/>
          </p:nvSpPr>
          <p:spPr bwMode="auto">
            <a:xfrm>
              <a:off x="3816" y="1535"/>
              <a:ext cx="1346" cy="575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0 w 21600"/>
                <a:gd name="T1" fmla="*/ 2160 h 21600"/>
                <a:gd name="T2" fmla="*/ 1080 w 21600"/>
                <a:gd name="T3" fmla="*/ 0 h 21600"/>
                <a:gd name="T4" fmla="*/ 20520 w 21600"/>
                <a:gd name="T5" fmla="*/ 0 h 21600"/>
                <a:gd name="T6" fmla="*/ 21600 w 21600"/>
                <a:gd name="T7" fmla="*/ 2160 h 21600"/>
                <a:gd name="T8" fmla="*/ 21600 w 21600"/>
                <a:gd name="T9" fmla="*/ 19440 h 21600"/>
                <a:gd name="T10" fmla="*/ 20520 w 21600"/>
                <a:gd name="T11" fmla="*/ 21600 h 21600"/>
                <a:gd name="T12" fmla="*/ 1080 w 21600"/>
                <a:gd name="T13" fmla="*/ 21600 h 21600"/>
                <a:gd name="T14" fmla="*/ 0 w 21600"/>
                <a:gd name="T15" fmla="*/ 19440 h 21600"/>
                <a:gd name="T16" fmla="*/ 0 w 21600"/>
                <a:gd name="T17" fmla="*/ 21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"/>
                  </a:moveTo>
                  <a:cubicBezTo>
                    <a:pt x="0" y="967"/>
                    <a:pt x="484" y="0"/>
                    <a:pt x="1080" y="0"/>
                  </a:cubicBezTo>
                  <a:lnTo>
                    <a:pt x="20520" y="0"/>
                  </a:lnTo>
                  <a:cubicBezTo>
                    <a:pt x="21116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116" y="21600"/>
                    <a:pt x="20520" y="21600"/>
                  </a:cubicBezTo>
                  <a:lnTo>
                    <a:pt x="1080" y="21600"/>
                  </a:lnTo>
                  <a:cubicBezTo>
                    <a:pt x="48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898" y="1526"/>
              <a:ext cx="1197" cy="57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0320" tIns="40320" rIns="40320" bIns="4032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lnSpc>
                  <a:spcPct val="90000"/>
                </a:lnSpc>
                <a:buSzPct val="100000"/>
                <a:defRPr/>
              </a:pPr>
              <a:r>
                <a:rPr lang="fr-FR" altLang="fr-FR" sz="20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Mécanique, Automatisme,</a:t>
              </a:r>
            </a:p>
            <a:p>
              <a:pPr algn="ctr" eaLnBrk="1">
                <a:lnSpc>
                  <a:spcPct val="90000"/>
                </a:lnSpc>
                <a:buSzPct val="100000"/>
                <a:defRPr/>
              </a:pPr>
              <a:r>
                <a:rPr lang="fr-FR" altLang="fr-FR" sz="20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Mécatronique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43570" y="3297247"/>
            <a:ext cx="2393704" cy="714159"/>
            <a:chOff x="3839" y="2205"/>
            <a:chExt cx="1323" cy="543"/>
          </a:xfrm>
          <a:solidFill>
            <a:schemeClr val="accent1">
              <a:lumMod val="50000"/>
            </a:schemeClr>
          </a:solidFill>
        </p:grpSpPr>
        <p:sp>
          <p:nvSpPr>
            <p:cNvPr id="24587" name="Freeform 11"/>
            <p:cNvSpPr>
              <a:spLocks noChangeArrowheads="1"/>
            </p:cNvSpPr>
            <p:nvPr/>
          </p:nvSpPr>
          <p:spPr bwMode="auto">
            <a:xfrm>
              <a:off x="3839" y="2205"/>
              <a:ext cx="1323" cy="543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0 w 21600"/>
                <a:gd name="T1" fmla="*/ 2160 h 21600"/>
                <a:gd name="T2" fmla="*/ 1080 w 21600"/>
                <a:gd name="T3" fmla="*/ 0 h 21600"/>
                <a:gd name="T4" fmla="*/ 20520 w 21600"/>
                <a:gd name="T5" fmla="*/ 0 h 21600"/>
                <a:gd name="T6" fmla="*/ 21600 w 21600"/>
                <a:gd name="T7" fmla="*/ 2160 h 21600"/>
                <a:gd name="T8" fmla="*/ 21600 w 21600"/>
                <a:gd name="T9" fmla="*/ 19440 h 21600"/>
                <a:gd name="T10" fmla="*/ 20520 w 21600"/>
                <a:gd name="T11" fmla="*/ 21600 h 21600"/>
                <a:gd name="T12" fmla="*/ 1080 w 21600"/>
                <a:gd name="T13" fmla="*/ 21600 h 21600"/>
                <a:gd name="T14" fmla="*/ 0 w 21600"/>
                <a:gd name="T15" fmla="*/ 19440 h 21600"/>
                <a:gd name="T16" fmla="*/ 0 w 21600"/>
                <a:gd name="T17" fmla="*/ 21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"/>
                  </a:moveTo>
                  <a:cubicBezTo>
                    <a:pt x="0" y="967"/>
                    <a:pt x="484" y="0"/>
                    <a:pt x="1080" y="0"/>
                  </a:cubicBezTo>
                  <a:lnTo>
                    <a:pt x="20520" y="0"/>
                  </a:lnTo>
                  <a:cubicBezTo>
                    <a:pt x="21116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116" y="21600"/>
                    <a:pt x="20520" y="21600"/>
                  </a:cubicBezTo>
                  <a:lnTo>
                    <a:pt x="1080" y="21600"/>
                  </a:lnTo>
                  <a:cubicBezTo>
                    <a:pt x="48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3839" y="2363"/>
              <a:ext cx="1323" cy="22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0320" tIns="40320" rIns="40320" bIns="4032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lnSpc>
                  <a:spcPct val="90000"/>
                </a:lnSpc>
                <a:buSzPct val="100000"/>
                <a:defRPr/>
              </a:pPr>
              <a:r>
                <a:rPr lang="fr-FR" altLang="fr-FR" sz="20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Énergies</a:t>
              </a:r>
            </a:p>
          </p:txBody>
        </p:sp>
      </p:grp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419475" y="3340100"/>
            <a:ext cx="2881313" cy="63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lIns="40320" tIns="40320" rIns="40320" bIns="4032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 eaLnBrk="1">
              <a:lnSpc>
                <a:spcPct val="90000"/>
              </a:lnSpc>
              <a:buSzPct val="100000"/>
              <a:defRPr/>
            </a:pPr>
            <a:r>
              <a:rPr lang="fr-FR" altLang="fr-FR" sz="2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Numérique-Informatique, Télécommunications</a:t>
            </a:r>
            <a:r>
              <a:rPr lang="fr-FR" altLang="fr-FR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31751" name="Rectangle 18"/>
          <p:cNvSpPr>
            <a:spLocks noChangeArrowheads="1"/>
          </p:cNvSpPr>
          <p:nvPr/>
        </p:nvSpPr>
        <p:spPr bwMode="auto">
          <a:xfrm>
            <a:off x="3709988" y="4227513"/>
            <a:ext cx="2352675" cy="1014412"/>
          </a:xfrm>
          <a:prstGeom prst="rect">
            <a:avLst/>
          </a:prstGeom>
          <a:solidFill>
            <a:srgbClr val="1E840C"/>
          </a:solidFill>
          <a:ln w="9525">
            <a:noFill/>
            <a:round/>
            <a:headEnd/>
            <a:tailEnd/>
          </a:ln>
        </p:spPr>
        <p:txBody>
          <a:bodyPr lIns="45000" tIns="45000" rIns="45000" bIns="45000" anchor="ctr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Aéronautique, Bâtiment, Génie civil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mr-IN" altLang="fr-FR" sz="200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fr-FR" altLang="fr-FR" sz="200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16700" y="3328988"/>
            <a:ext cx="21082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Arial" charset="0"/>
                <a:cs typeface="Arial" charset="0"/>
              </a:rPr>
              <a:t>Traitement des matériaux</a:t>
            </a:r>
          </a:p>
        </p:txBody>
      </p:sp>
      <p:sp>
        <p:nvSpPr>
          <p:cNvPr id="31753" name="ZoneTexte 2"/>
          <p:cNvSpPr txBox="1">
            <a:spLocks noChangeArrowheads="1"/>
          </p:cNvSpPr>
          <p:nvPr/>
        </p:nvSpPr>
        <p:spPr bwMode="auto">
          <a:xfrm>
            <a:off x="6629400" y="4386263"/>
            <a:ext cx="2095500" cy="646112"/>
          </a:xfrm>
          <a:prstGeom prst="rect">
            <a:avLst/>
          </a:prstGeom>
          <a:solidFill>
            <a:srgbClr val="1E840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/>
              <a:t>Chimie des procédés</a:t>
            </a:r>
          </a:p>
        </p:txBody>
      </p:sp>
      <p:sp>
        <p:nvSpPr>
          <p:cNvPr id="31754" name="ZoneTexte 3"/>
          <p:cNvSpPr txBox="1">
            <a:spLocks noChangeArrowheads="1"/>
          </p:cNvSpPr>
          <p:nvPr/>
        </p:nvSpPr>
        <p:spPr bwMode="auto">
          <a:xfrm>
            <a:off x="638175" y="5732463"/>
            <a:ext cx="2398713" cy="64770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>
                <a:solidFill>
                  <a:schemeClr val="tx1"/>
                </a:solidFill>
              </a:rPr>
              <a:t>Bâtiment et Génie Civil</a:t>
            </a:r>
          </a:p>
        </p:txBody>
      </p:sp>
      <p:sp>
        <p:nvSpPr>
          <p:cNvPr id="31755" name="ZoneTexte 4"/>
          <p:cNvSpPr txBox="1">
            <a:spLocks noChangeArrowheads="1"/>
          </p:cNvSpPr>
          <p:nvPr/>
        </p:nvSpPr>
        <p:spPr bwMode="auto">
          <a:xfrm>
            <a:off x="3851275" y="5732463"/>
            <a:ext cx="1944688" cy="369887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>
                <a:solidFill>
                  <a:schemeClr val="tx1"/>
                </a:solidFill>
              </a:rPr>
              <a:t>Environnement</a:t>
            </a:r>
          </a:p>
        </p:txBody>
      </p:sp>
      <p:sp>
        <p:nvSpPr>
          <p:cNvPr id="31756" name="ZoneTexte 5"/>
          <p:cNvSpPr txBox="1">
            <a:spLocks noChangeArrowheads="1"/>
          </p:cNvSpPr>
          <p:nvPr/>
        </p:nvSpPr>
        <p:spPr bwMode="auto">
          <a:xfrm>
            <a:off x="6654800" y="5594350"/>
            <a:ext cx="2044700" cy="646113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>
                <a:solidFill>
                  <a:schemeClr val="tx1"/>
                </a:solidFill>
              </a:rPr>
              <a:t>Electricité Electronique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-36513"/>
            <a:ext cx="9144000" cy="1089026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46800" tIns="46800" rIns="46800" bIns="46800" anchor="ctr"/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Le BAC STL 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 </a:t>
            </a:r>
            <a:r>
              <a:rPr lang="fr-FR" altLang="fr-FR" sz="2400">
                <a:solidFill>
                  <a:srgbClr val="000000"/>
                </a:solidFill>
              </a:rPr>
              <a:t>Sciences et Technologies de Laboratoire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8425" y="1412875"/>
            <a:ext cx="2960688" cy="2833688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eaLnBrk="1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ü"/>
              <a:defRPr/>
            </a:pPr>
            <a:r>
              <a:rPr lang="fr-FR" altLang="fr-FR" sz="1800" b="1" dirty="0"/>
              <a:t>  </a:t>
            </a:r>
            <a:r>
              <a:rPr lang="fr-FR" altLang="fr-FR" sz="1800" b="1" dirty="0">
                <a:solidFill>
                  <a:schemeClr val="tx1"/>
                </a:solidFill>
              </a:rPr>
              <a:t>POUR QUI ?</a:t>
            </a:r>
            <a:endParaRPr lang="fr-FR" altLang="fr-FR" sz="1800" dirty="0">
              <a:solidFill>
                <a:schemeClr val="tx1"/>
              </a:solidFill>
            </a:endParaRPr>
          </a:p>
          <a:p>
            <a:pPr marL="444500" indent="-444500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 dirty="0"/>
              <a:t> </a:t>
            </a:r>
            <a:r>
              <a:rPr lang="fr-FR" altLang="fr-FR" sz="1800" dirty="0"/>
              <a:t>	Goût affirmé pour les manipulations et les matières scientifiques</a:t>
            </a:r>
          </a:p>
          <a:p>
            <a:pPr marL="142875" indent="-131763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dirty="0"/>
          </a:p>
          <a:p>
            <a:pPr marL="311150" indent="-300038" eaLnBrk="1">
              <a:lnSpc>
                <a:spcPct val="100000"/>
              </a:lnSpc>
              <a:spcAft>
                <a:spcPct val="0"/>
              </a:spcAft>
              <a:buClrTx/>
              <a:buFont typeface="Wingdings" charset="2"/>
              <a:buChar char="ü"/>
              <a:tabLst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1800" dirty="0"/>
              <a:t>Formation aux techniques de mesures et analyses en laboratoire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679950"/>
            <a:ext cx="26812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62" name="Group 6"/>
          <p:cNvGraphicFramePr>
            <a:graphicFrameLocks noGrp="1"/>
          </p:cNvGraphicFramePr>
          <p:nvPr/>
        </p:nvGraphicFramePr>
        <p:xfrm>
          <a:off x="3059113" y="1412875"/>
          <a:ext cx="5864225" cy="3613375"/>
        </p:xfrm>
        <a:graphic>
          <a:graphicData uri="http://schemas.openxmlformats.org/drawingml/2006/table">
            <a:tbl>
              <a:tblPr/>
              <a:tblGrid>
                <a:gridCol w="2814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9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179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Les spécialités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 1ère</a:t>
                      </a:r>
                    </a:p>
                  </a:txBody>
                  <a:tcPr marL="46800" marR="46800" marT="246423" marB="46781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Les spécialités de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Terminale</a:t>
                      </a:r>
                    </a:p>
                  </a:txBody>
                  <a:tcPr marL="46800" marR="46800" marT="246423" marB="4678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9610">
                <a:tc>
                  <a:txBody>
                    <a:bodyPr/>
                    <a:lstStyle>
                      <a:lvl1pPr marL="285750" indent="-28575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Sc. physiques - chimie et mathématiques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2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Biochimie-Biologie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2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Biotechnologie </a:t>
                      </a:r>
                    </a:p>
                    <a:p>
                      <a:pPr marL="285750" marR="0" lvl="0" indent="25400" algn="l" defTabSz="449263" rtl="0" eaLnBrk="1" fontAlgn="base" latinLnBrk="0" hangingPunct="0">
                        <a:lnSpc>
                          <a:spcPct val="12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26352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</a:t>
                      </a:r>
                    </a:p>
                    <a:p>
                      <a:pPr marL="227013" marR="0" lvl="0" indent="0" algn="l" defTabSz="449263" rtl="0" eaLnBrk="1" fontAlgn="base" latinLnBrk="0" hangingPunct="0">
                        <a:lnSpc>
                          <a:spcPct val="12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Sciences Physiques et     Chimiques en Laboratoire</a:t>
                      </a:r>
                    </a:p>
                  </a:txBody>
                  <a:tcPr marL="46800" marR="46800" marT="119361" marB="46781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Physique - Chimie et mathématiques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2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Biochimie, Biologie, Biotechnologie 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2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OU 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2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Sciences-Physiques et    Chimiques en Laboratoire</a:t>
                      </a:r>
                    </a:p>
                  </a:txBody>
                  <a:tcPr marL="46800" marR="46800" marT="119361" marB="4678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419475" y="5229225"/>
            <a:ext cx="5503863" cy="1479550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defRPr/>
            </a:pPr>
            <a:r>
              <a:rPr lang="fr-FR" altLang="fr-FR" sz="2000" b="1" dirty="0"/>
              <a:t>2 profils à choisir pour l’entrée en 1</a:t>
            </a:r>
            <a:r>
              <a:rPr lang="fr-FR" altLang="fr-FR" sz="2000" b="1" baseline="30000" dirty="0"/>
              <a:t>ère</a:t>
            </a:r>
            <a:r>
              <a:rPr lang="fr-FR" altLang="fr-FR" sz="2000" b="1" dirty="0"/>
              <a:t> : </a:t>
            </a:r>
          </a:p>
          <a:p>
            <a:pPr marL="285750" indent="-285750" eaLnBrk="1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000" dirty="0"/>
              <a:t>Biotechnologie : </a:t>
            </a:r>
            <a:r>
              <a:rPr lang="fr-FR" altLang="fr-FR" sz="2000" i="1" dirty="0">
                <a:solidFill>
                  <a:srgbClr val="1E840C"/>
                </a:solidFill>
              </a:rPr>
              <a:t>Françoise de Grâce</a:t>
            </a:r>
            <a:endParaRPr lang="fr-FR" altLang="fr-FR" sz="2000" dirty="0"/>
          </a:p>
          <a:p>
            <a:pPr marL="285750" indent="-285750" eaLnBrk="1">
              <a:lnSpc>
                <a:spcPct val="100000"/>
              </a:lnSpc>
              <a:spcAft>
                <a:spcPts val="6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000" dirty="0"/>
              <a:t>Sciences Physiques et Chimiques en Laboratoire : </a:t>
            </a:r>
            <a:r>
              <a:rPr lang="fr-FR" altLang="fr-FR" sz="2000" i="1" dirty="0">
                <a:solidFill>
                  <a:srgbClr val="1E840C"/>
                </a:solidFill>
              </a:rPr>
              <a:t>Schuman-Perret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 : coins arrondis 2"/>
          <p:cNvSpPr>
            <a:spLocks noChangeArrowheads="1"/>
          </p:cNvSpPr>
          <p:nvPr/>
        </p:nvSpPr>
        <p:spPr bwMode="auto">
          <a:xfrm>
            <a:off x="481013" y="2405063"/>
            <a:ext cx="2493962" cy="838200"/>
          </a:xfrm>
          <a:prstGeom prst="roundRect">
            <a:avLst>
              <a:gd name="adj" fmla="val 16667"/>
            </a:avLst>
          </a:prstGeom>
          <a:solidFill>
            <a:srgbClr val="BDFF3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46800" tIns="46800" rIns="46800" bIns="46800" anchor="ctr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Apres le BAC STL 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solidFill>
                  <a:srgbClr val="000000"/>
                </a:solidFill>
              </a:rPr>
              <a:t>Sciences et Technologies de Laboratoire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08113" y="1762125"/>
            <a:ext cx="2230437" cy="3730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8226" y="1312864"/>
            <a:ext cx="5231550" cy="838200"/>
            <a:chOff x="2642" y="936"/>
            <a:chExt cx="3159" cy="528"/>
          </a:xfrm>
          <a:solidFill>
            <a:srgbClr val="BDFF3D"/>
          </a:solidFill>
        </p:grpSpPr>
        <p:sp>
          <p:nvSpPr>
            <p:cNvPr id="21510" name="Freeform 6"/>
            <p:cNvSpPr>
              <a:spLocks noChangeArrowheads="1"/>
            </p:cNvSpPr>
            <p:nvPr/>
          </p:nvSpPr>
          <p:spPr bwMode="auto">
            <a:xfrm>
              <a:off x="2655" y="936"/>
              <a:ext cx="3146" cy="528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0 w 21600"/>
                <a:gd name="T1" fmla="*/ 2160 h 21600"/>
                <a:gd name="T2" fmla="*/ 1248 w 21600"/>
                <a:gd name="T3" fmla="*/ 0 h 21600"/>
                <a:gd name="T4" fmla="*/ 20352 w 21600"/>
                <a:gd name="T5" fmla="*/ 0 h 21600"/>
                <a:gd name="T6" fmla="*/ 21600 w 21600"/>
                <a:gd name="T7" fmla="*/ 2160 h 21600"/>
                <a:gd name="T8" fmla="*/ 21600 w 21600"/>
                <a:gd name="T9" fmla="*/ 19440 h 21600"/>
                <a:gd name="T10" fmla="*/ 20352 w 21600"/>
                <a:gd name="T11" fmla="*/ 21600 h 21600"/>
                <a:gd name="T12" fmla="*/ 1248 w 21600"/>
                <a:gd name="T13" fmla="*/ 21600 h 21600"/>
                <a:gd name="T14" fmla="*/ 0 w 21600"/>
                <a:gd name="T15" fmla="*/ 19440 h 21600"/>
                <a:gd name="T16" fmla="*/ 0 w 21600"/>
                <a:gd name="T17" fmla="*/ 21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"/>
                  </a:moveTo>
                  <a:cubicBezTo>
                    <a:pt x="0" y="967"/>
                    <a:pt x="559" y="0"/>
                    <a:pt x="1248" y="0"/>
                  </a:cubicBezTo>
                  <a:lnTo>
                    <a:pt x="20352" y="0"/>
                  </a:lnTo>
                  <a:cubicBezTo>
                    <a:pt x="21041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041" y="21600"/>
                    <a:pt x="20352" y="21600"/>
                  </a:cubicBezTo>
                  <a:lnTo>
                    <a:pt x="1248" y="21600"/>
                  </a:lnTo>
                  <a:cubicBezTo>
                    <a:pt x="559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642" y="1032"/>
              <a:ext cx="3013" cy="28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57960" tIns="57960" rIns="57960" bIns="5796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lnSpc>
                  <a:spcPct val="90000"/>
                </a:lnSpc>
                <a:buSzPct val="100000"/>
                <a:defRPr/>
              </a:pPr>
              <a:r>
                <a:rPr lang="fr-FR" altLang="fr-FR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Les métiers du laboratoire en </a:t>
              </a:r>
              <a:r>
                <a:rPr lang="fr-FR" altLang="fr-FR" sz="2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: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621432" y="2440587"/>
            <a:ext cx="2030413" cy="782637"/>
            <a:chOff x="2970" y="1575"/>
            <a:chExt cx="1323" cy="493"/>
          </a:xfrm>
          <a:solidFill>
            <a:srgbClr val="00B0F0"/>
          </a:solidFill>
        </p:grpSpPr>
        <p:sp>
          <p:nvSpPr>
            <p:cNvPr id="21513" name="Freeform 9"/>
            <p:cNvSpPr>
              <a:spLocks noChangeArrowheads="1"/>
            </p:cNvSpPr>
            <p:nvPr/>
          </p:nvSpPr>
          <p:spPr bwMode="auto">
            <a:xfrm>
              <a:off x="2970" y="1575"/>
              <a:ext cx="1323" cy="493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0 w 21600"/>
                <a:gd name="T1" fmla="*/ 2160 h 21600"/>
                <a:gd name="T2" fmla="*/ 1080 w 21600"/>
                <a:gd name="T3" fmla="*/ 0 h 21600"/>
                <a:gd name="T4" fmla="*/ 20520 w 21600"/>
                <a:gd name="T5" fmla="*/ 0 h 21600"/>
                <a:gd name="T6" fmla="*/ 21600 w 21600"/>
                <a:gd name="T7" fmla="*/ 2160 h 21600"/>
                <a:gd name="T8" fmla="*/ 21600 w 21600"/>
                <a:gd name="T9" fmla="*/ 19440 h 21600"/>
                <a:gd name="T10" fmla="*/ 20520 w 21600"/>
                <a:gd name="T11" fmla="*/ 21600 h 21600"/>
                <a:gd name="T12" fmla="*/ 1080 w 21600"/>
                <a:gd name="T13" fmla="*/ 21600 h 21600"/>
                <a:gd name="T14" fmla="*/ 0 w 21600"/>
                <a:gd name="T15" fmla="*/ 19440 h 21600"/>
                <a:gd name="T16" fmla="*/ 0 w 21600"/>
                <a:gd name="T17" fmla="*/ 21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"/>
                  </a:moveTo>
                  <a:cubicBezTo>
                    <a:pt x="0" y="967"/>
                    <a:pt x="484" y="0"/>
                    <a:pt x="1080" y="0"/>
                  </a:cubicBezTo>
                  <a:lnTo>
                    <a:pt x="20520" y="0"/>
                  </a:lnTo>
                  <a:cubicBezTo>
                    <a:pt x="21116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116" y="21600"/>
                    <a:pt x="20520" y="21600"/>
                  </a:cubicBezTo>
                  <a:lnTo>
                    <a:pt x="1080" y="21600"/>
                  </a:lnTo>
                  <a:cubicBezTo>
                    <a:pt x="48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BDFF3D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2970" y="1708"/>
              <a:ext cx="1225" cy="226"/>
            </a:xfrm>
            <a:prstGeom prst="rect">
              <a:avLst/>
            </a:prstGeom>
            <a:solidFill>
              <a:srgbClr val="BDFF3D"/>
            </a:solidFill>
            <a:ln>
              <a:noFill/>
            </a:ln>
            <a:effectLst/>
          </p:spPr>
          <p:txBody>
            <a:bodyPr lIns="40320" tIns="40320" rIns="40320" bIns="4032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lnSpc>
                  <a:spcPct val="90000"/>
                </a:lnSpc>
                <a:buSzPct val="100000"/>
                <a:defRPr/>
              </a:pPr>
              <a:r>
                <a:rPr lang="fr-FR" altLang="fr-FR" sz="20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L’agroalimentaire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12476" y="3615423"/>
            <a:ext cx="2030413" cy="711200"/>
            <a:chOff x="2970" y="2205"/>
            <a:chExt cx="1323" cy="448"/>
          </a:xfrm>
          <a:solidFill>
            <a:srgbClr val="BDFF3D"/>
          </a:solidFill>
        </p:grpSpPr>
        <p:sp>
          <p:nvSpPr>
            <p:cNvPr id="21516" name="Freeform 12"/>
            <p:cNvSpPr>
              <a:spLocks noChangeArrowheads="1"/>
            </p:cNvSpPr>
            <p:nvPr/>
          </p:nvSpPr>
          <p:spPr bwMode="auto">
            <a:xfrm>
              <a:off x="2970" y="2205"/>
              <a:ext cx="1323" cy="448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0 w 21600"/>
                <a:gd name="T1" fmla="*/ 2160 h 21600"/>
                <a:gd name="T2" fmla="*/ 1080 w 21600"/>
                <a:gd name="T3" fmla="*/ 0 h 21600"/>
                <a:gd name="T4" fmla="*/ 20520 w 21600"/>
                <a:gd name="T5" fmla="*/ 0 h 21600"/>
                <a:gd name="T6" fmla="*/ 21600 w 21600"/>
                <a:gd name="T7" fmla="*/ 2160 h 21600"/>
                <a:gd name="T8" fmla="*/ 21600 w 21600"/>
                <a:gd name="T9" fmla="*/ 19440 h 21600"/>
                <a:gd name="T10" fmla="*/ 20520 w 21600"/>
                <a:gd name="T11" fmla="*/ 21600 h 21600"/>
                <a:gd name="T12" fmla="*/ 1080 w 21600"/>
                <a:gd name="T13" fmla="*/ 21600 h 21600"/>
                <a:gd name="T14" fmla="*/ 0 w 21600"/>
                <a:gd name="T15" fmla="*/ 19440 h 21600"/>
                <a:gd name="T16" fmla="*/ 0 w 21600"/>
                <a:gd name="T17" fmla="*/ 21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"/>
                  </a:moveTo>
                  <a:cubicBezTo>
                    <a:pt x="0" y="967"/>
                    <a:pt x="484" y="0"/>
                    <a:pt x="1080" y="0"/>
                  </a:cubicBezTo>
                  <a:lnTo>
                    <a:pt x="20520" y="0"/>
                  </a:lnTo>
                  <a:cubicBezTo>
                    <a:pt x="21116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116" y="21600"/>
                    <a:pt x="20520" y="21600"/>
                  </a:cubicBezTo>
                  <a:lnTo>
                    <a:pt x="1080" y="21600"/>
                  </a:lnTo>
                  <a:cubicBezTo>
                    <a:pt x="48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2970" y="2317"/>
              <a:ext cx="1184" cy="22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0320" tIns="40320" rIns="40320" bIns="4032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lnSpc>
                  <a:spcPct val="90000"/>
                </a:lnSpc>
                <a:buSzPct val="100000"/>
                <a:defRPr/>
              </a:pPr>
              <a:r>
                <a:rPr lang="fr-FR" altLang="fr-FR" sz="20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Environnement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565569" y="3599260"/>
            <a:ext cx="2068513" cy="828676"/>
            <a:chOff x="2970" y="2773"/>
            <a:chExt cx="1303" cy="522"/>
          </a:xfrm>
          <a:solidFill>
            <a:srgbClr val="BDFF3D"/>
          </a:solidFill>
        </p:grpSpPr>
        <p:sp>
          <p:nvSpPr>
            <p:cNvPr id="21519" name="Freeform 15"/>
            <p:cNvSpPr>
              <a:spLocks noChangeArrowheads="1"/>
            </p:cNvSpPr>
            <p:nvPr/>
          </p:nvSpPr>
          <p:spPr bwMode="auto">
            <a:xfrm>
              <a:off x="2970" y="2790"/>
              <a:ext cx="1303" cy="493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0 w 21600"/>
                <a:gd name="T1" fmla="*/ 2160 h 21600"/>
                <a:gd name="T2" fmla="*/ 1080 w 21600"/>
                <a:gd name="T3" fmla="*/ 0 h 21600"/>
                <a:gd name="T4" fmla="*/ 20520 w 21600"/>
                <a:gd name="T5" fmla="*/ 0 h 21600"/>
                <a:gd name="T6" fmla="*/ 21600 w 21600"/>
                <a:gd name="T7" fmla="*/ 2160 h 21600"/>
                <a:gd name="T8" fmla="*/ 21600 w 21600"/>
                <a:gd name="T9" fmla="*/ 19440 h 21600"/>
                <a:gd name="T10" fmla="*/ 20520 w 21600"/>
                <a:gd name="T11" fmla="*/ 21600 h 21600"/>
                <a:gd name="T12" fmla="*/ 1080 w 21600"/>
                <a:gd name="T13" fmla="*/ 21600 h 21600"/>
                <a:gd name="T14" fmla="*/ 0 w 21600"/>
                <a:gd name="T15" fmla="*/ 19440 h 21600"/>
                <a:gd name="T16" fmla="*/ 0 w 21600"/>
                <a:gd name="T17" fmla="*/ 21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"/>
                  </a:moveTo>
                  <a:cubicBezTo>
                    <a:pt x="0" y="967"/>
                    <a:pt x="484" y="0"/>
                    <a:pt x="1080" y="0"/>
                  </a:cubicBezTo>
                  <a:lnTo>
                    <a:pt x="20520" y="0"/>
                  </a:lnTo>
                  <a:cubicBezTo>
                    <a:pt x="21116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116" y="21600"/>
                    <a:pt x="20520" y="21600"/>
                  </a:cubicBezTo>
                  <a:lnTo>
                    <a:pt x="1080" y="21600"/>
                  </a:lnTo>
                  <a:cubicBezTo>
                    <a:pt x="48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2970" y="2773"/>
              <a:ext cx="1279" cy="52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0320" tIns="40320" rIns="40320" bIns="4032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lnSpc>
                  <a:spcPct val="90000"/>
                </a:lnSpc>
                <a:buSzPct val="100000"/>
                <a:defRPr/>
              </a:pPr>
              <a:r>
                <a:rPr lang="fr-FR" altLang="fr-FR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Les industries </a:t>
              </a:r>
            </a:p>
            <a:p>
              <a:pPr algn="ctr" eaLnBrk="1">
                <a:lnSpc>
                  <a:spcPct val="90000"/>
                </a:lnSpc>
                <a:buSzPct val="100000"/>
                <a:defRPr/>
              </a:pPr>
              <a:r>
                <a:rPr lang="fr-FR" altLang="fr-FR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c</a:t>
              </a:r>
              <a:r>
                <a:rPr lang="fr-FR" altLang="fr-FR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himiques et </a:t>
              </a:r>
              <a:r>
                <a:rPr lang="fr-FR" altLang="fr-FR" dirty="0" err="1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pétro-chimiques</a:t>
              </a:r>
              <a:endParaRPr lang="fr-FR" altLang="fr-FR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35849" name="Group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200" y="1384300"/>
            <a:ext cx="27813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4049" y="4856162"/>
            <a:ext cx="2068513" cy="782638"/>
            <a:chOff x="412" y="3059"/>
            <a:chExt cx="1303" cy="493"/>
          </a:xfrm>
          <a:solidFill>
            <a:srgbClr val="BDFF3D"/>
          </a:solidFill>
        </p:grpSpPr>
        <p:sp>
          <p:nvSpPr>
            <p:cNvPr id="21525" name="AutoShape 21"/>
            <p:cNvSpPr>
              <a:spLocks noChangeArrowheads="1"/>
            </p:cNvSpPr>
            <p:nvPr/>
          </p:nvSpPr>
          <p:spPr bwMode="auto">
            <a:xfrm>
              <a:off x="412" y="3059"/>
              <a:ext cx="1303" cy="493"/>
            </a:xfrm>
            <a:prstGeom prst="roundRect">
              <a:avLst>
                <a:gd name="adj" fmla="val 16667"/>
              </a:avLst>
            </a:prstGeom>
            <a:grpFill/>
            <a:ln w="2556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altLang="fr-FR">
                <a:latin typeface="Arial" charset="0"/>
                <a:cs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436" y="3169"/>
              <a:ext cx="1255" cy="232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45000" tIns="45000" rIns="45000" bIns="450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buSzPct val="100000"/>
                <a:defRPr/>
              </a:pPr>
              <a:r>
                <a:rPr lang="fr-FR" altLang="fr-FR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Cosmétique</a:t>
              </a:r>
            </a:p>
          </p:txBody>
        </p:sp>
      </p:grpSp>
      <p:sp>
        <p:nvSpPr>
          <p:cNvPr id="35851" name="ZoneTexte 1"/>
          <p:cNvSpPr txBox="1">
            <a:spLocks noChangeArrowheads="1"/>
          </p:cNvSpPr>
          <p:nvPr/>
        </p:nvSpPr>
        <p:spPr bwMode="auto">
          <a:xfrm>
            <a:off x="539750" y="2500313"/>
            <a:ext cx="2376488" cy="646112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>
                <a:solidFill>
                  <a:schemeClr val="tx1"/>
                </a:solidFill>
              </a:rPr>
              <a:t>Les industries pharmaceutiques</a:t>
            </a:r>
          </a:p>
        </p:txBody>
      </p:sp>
      <p:sp>
        <p:nvSpPr>
          <p:cNvPr id="35852" name="ZoneTexte 3"/>
          <p:cNvSpPr txBox="1">
            <a:spLocks noChangeArrowheads="1"/>
          </p:cNvSpPr>
          <p:nvPr/>
        </p:nvSpPr>
        <p:spPr bwMode="auto">
          <a:xfrm>
            <a:off x="3594100" y="4891088"/>
            <a:ext cx="2085975" cy="369332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Les biotechnologies</a:t>
            </a:r>
          </a:p>
        </p:txBody>
      </p:sp>
      <p:sp>
        <p:nvSpPr>
          <p:cNvPr id="35853" name="ZoneTexte 4"/>
          <p:cNvSpPr txBox="1">
            <a:spLocks noChangeArrowheads="1"/>
          </p:cNvSpPr>
          <p:nvPr/>
        </p:nvSpPr>
        <p:spPr bwMode="auto">
          <a:xfrm>
            <a:off x="1793875" y="6075363"/>
            <a:ext cx="2852738" cy="369887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dirty="0">
                <a:solidFill>
                  <a:schemeClr val="tx1"/>
                </a:solidFill>
              </a:rPr>
              <a:t>Traitement des eaux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Group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0"/>
            <a:ext cx="9144000" cy="1143000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7638" y="1644650"/>
            <a:ext cx="2663825" cy="3111500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ü"/>
              <a:defRPr/>
            </a:pPr>
            <a:r>
              <a:rPr lang="fr-FR" altLang="fr-FR" sz="2000" b="1" dirty="0">
                <a:solidFill>
                  <a:schemeClr val="tx1"/>
                </a:solidFill>
              </a:rPr>
              <a:t>POUR QUI :</a:t>
            </a:r>
            <a:endParaRPr lang="fr-FR" altLang="fr-FR" b="1" dirty="0">
              <a:solidFill>
                <a:schemeClr val="tx1"/>
              </a:solidFill>
            </a:endParaRPr>
          </a:p>
          <a:p>
            <a:pPr marL="365125" eaLnBrk="1">
              <a:lnSpc>
                <a:spcPct val="100000"/>
              </a:lnSpc>
              <a:spcAft>
                <a:spcPct val="0"/>
              </a:spcAft>
              <a:buClrTx/>
              <a:defRPr/>
            </a:pPr>
            <a:r>
              <a:rPr lang="fr-FR" altLang="fr-FR" sz="1800" dirty="0"/>
              <a:t>Intérêt pour les relations humaines, la biologie et le social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 typeface="Wingdings" charset="2"/>
              <a:buChar char="ü"/>
              <a:defRPr/>
            </a:pPr>
            <a:endParaRPr lang="fr-FR" altLang="fr-FR" dirty="0"/>
          </a:p>
          <a:p>
            <a:pPr marL="312738" indent="-300038" eaLnBrk="1">
              <a:lnSpc>
                <a:spcPct val="100000"/>
              </a:lnSpc>
              <a:spcAft>
                <a:spcPct val="0"/>
              </a:spcAft>
              <a:buClrTx/>
              <a:buFont typeface="Wingdings" charset="2"/>
              <a:buChar char="ü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1800" b="1" dirty="0">
                <a:solidFill>
                  <a:schemeClr val="tx1"/>
                </a:solidFill>
              </a:rPr>
              <a:t>Qualités souhaitées </a:t>
            </a:r>
            <a:r>
              <a:rPr lang="fr-FR" altLang="fr-FR" sz="1800" dirty="0">
                <a:solidFill>
                  <a:schemeClr val="tx1"/>
                </a:solidFill>
              </a:rPr>
              <a:t>niveau satisfaisant en sciences et aptitude à communiquer et à travailler en équipe </a:t>
            </a:r>
          </a:p>
        </p:txBody>
      </p:sp>
      <p:graphicFrame>
        <p:nvGraphicFramePr>
          <p:cNvPr id="35845" name="Group 5"/>
          <p:cNvGraphicFramePr>
            <a:graphicFrameLocks noGrp="1"/>
          </p:cNvGraphicFramePr>
          <p:nvPr/>
        </p:nvGraphicFramePr>
        <p:xfrm>
          <a:off x="2843808" y="1628800"/>
          <a:ext cx="6120531" cy="3970654"/>
        </p:xfrm>
        <a:graphic>
          <a:graphicData uri="http://schemas.openxmlformats.org/drawingml/2006/table">
            <a:tbl>
              <a:tblPr/>
              <a:tblGrid>
                <a:gridCol w="3141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8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254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Les spécialités de 1ère</a:t>
                      </a:r>
                    </a:p>
                  </a:txBody>
                  <a:tcPr marL="46800" marR="46800" marT="246528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Les spécialités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Terminale</a:t>
                      </a:r>
                    </a:p>
                  </a:txBody>
                  <a:tcPr marL="46800" marR="46800" marT="2465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6900">
                <a:tc>
                  <a:txBody>
                    <a:bodyPr/>
                    <a:lstStyle>
                      <a:lvl1pPr marL="285750" indent="-28575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Physique Chimie pour la santé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Biologie et Physiopathologie Humaines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Sciences et Techniques Sanitaires et Sociales</a:t>
                      </a:r>
                    </a:p>
                  </a:txBody>
                  <a:tcPr marL="46800" marR="468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Chimie, Biologie et Physiopathologie Humaines</a:t>
                      </a: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Sciences et Techniques Sanitaires et Sociales</a:t>
                      </a:r>
                    </a:p>
                  </a:txBody>
                  <a:tcPr marL="46800" marR="46800" marT="1194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927" name="Rectangle 23"/>
          <p:cNvSpPr>
            <a:spLocks noChangeArrowheads="1"/>
          </p:cNvSpPr>
          <p:nvPr/>
        </p:nvSpPr>
        <p:spPr bwMode="auto">
          <a:xfrm>
            <a:off x="3924300" y="5876925"/>
            <a:ext cx="3600450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i="1" dirty="0">
                <a:solidFill>
                  <a:srgbClr val="00B050"/>
                </a:solidFill>
              </a:rPr>
              <a:t>Lycée </a:t>
            </a:r>
            <a:r>
              <a:rPr lang="fr-FR" altLang="fr-FR" sz="2000" i="1" dirty="0" smtClean="0">
                <a:solidFill>
                  <a:srgbClr val="00B050"/>
                </a:solidFill>
              </a:rPr>
              <a:t>Maupassant depuis 2023</a:t>
            </a:r>
            <a:endParaRPr lang="fr-FR" altLang="fr-FR" sz="2000" i="1" dirty="0">
              <a:solidFill>
                <a:srgbClr val="00B050"/>
              </a:solidFill>
            </a:endParaRPr>
          </a:p>
        </p:txBody>
      </p:sp>
      <p:pic>
        <p:nvPicPr>
          <p:cNvPr id="38929" name="Picture 17" descr="Service médico-social | Lycée L. Lagrange - Bon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13176"/>
            <a:ext cx="2304256" cy="150316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à coins arrondis 12"/>
          <p:cNvSpPr>
            <a:spLocks noChangeArrowheads="1"/>
          </p:cNvSpPr>
          <p:nvPr/>
        </p:nvSpPr>
        <p:spPr bwMode="auto">
          <a:xfrm>
            <a:off x="5651500" y="1989138"/>
            <a:ext cx="2808288" cy="2808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7171" name="Rectangle à coins arrondis 9"/>
          <p:cNvSpPr>
            <a:spLocks noChangeArrowheads="1"/>
          </p:cNvSpPr>
          <p:nvPr/>
        </p:nvSpPr>
        <p:spPr bwMode="auto">
          <a:xfrm>
            <a:off x="503238" y="2016125"/>
            <a:ext cx="2663825" cy="28019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7172" name="Titre 1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08962" cy="936625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fr-FR" altLang="fr-FR" sz="2800" b="1">
                <a:latin typeface="Arial" pitchFamily="34" charset="0"/>
                <a:cs typeface="Arial" pitchFamily="34" charset="0"/>
              </a:rPr>
              <a:t>Deux voies après la 2</a:t>
            </a:r>
            <a:r>
              <a:rPr lang="fr-FR" altLang="fr-FR" sz="2800" b="1" baseline="30000">
                <a:latin typeface="Arial" pitchFamily="34" charset="0"/>
                <a:cs typeface="Arial" pitchFamily="34" charset="0"/>
              </a:rPr>
              <a:t>nde</a:t>
            </a:r>
            <a:r>
              <a:rPr lang="fr-FR" altLang="fr-FR" sz="2800" b="1">
                <a:latin typeface="Arial" pitchFamily="34" charset="0"/>
                <a:cs typeface="Arial" pitchFamily="34" charset="0"/>
              </a:rPr>
              <a:t> GT, des choix à faire</a:t>
            </a:r>
          </a:p>
        </p:txBody>
      </p:sp>
      <p:sp>
        <p:nvSpPr>
          <p:cNvPr id="7173" name="ZoneTexte 3"/>
          <p:cNvSpPr txBox="1">
            <a:spLocks noChangeArrowheads="1"/>
          </p:cNvSpPr>
          <p:nvPr/>
        </p:nvSpPr>
        <p:spPr bwMode="auto">
          <a:xfrm>
            <a:off x="755650" y="5876925"/>
            <a:ext cx="7704138" cy="4619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400" b="1">
                <a:solidFill>
                  <a:schemeClr val="tx1"/>
                </a:solidFill>
              </a:rPr>
              <a:t>Seconde Générale et Technologique </a:t>
            </a:r>
            <a:endParaRPr lang="fr-FR" altLang="fr-FR" sz="2400" b="1"/>
          </a:p>
        </p:txBody>
      </p:sp>
      <p:sp>
        <p:nvSpPr>
          <p:cNvPr id="7174" name="ZoneTexte 8"/>
          <p:cNvSpPr txBox="1">
            <a:spLocks noChangeArrowheads="1"/>
          </p:cNvSpPr>
          <p:nvPr/>
        </p:nvSpPr>
        <p:spPr bwMode="auto">
          <a:xfrm>
            <a:off x="900113" y="2133600"/>
            <a:ext cx="25193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>
                <a:solidFill>
                  <a:schemeClr val="tx1"/>
                </a:solidFill>
              </a:rPr>
              <a:t>Voie Générale</a:t>
            </a:r>
          </a:p>
          <a:p>
            <a:endParaRPr lang="fr-FR" altLang="fr-FR" sz="2400">
              <a:solidFill>
                <a:schemeClr val="tx1"/>
              </a:solidFill>
            </a:endParaRPr>
          </a:p>
          <a:p>
            <a:r>
              <a:rPr lang="fr-FR" altLang="fr-FR" sz="2400">
                <a:solidFill>
                  <a:schemeClr val="tx1"/>
                </a:solidFill>
              </a:rPr>
              <a:t>Quel trio de spécialités choisir pour l’entrée en Première?</a:t>
            </a:r>
          </a:p>
          <a:p>
            <a:r>
              <a:rPr lang="fr-FR" altLang="fr-FR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5" name="ZoneTexte 11"/>
          <p:cNvSpPr txBox="1">
            <a:spLocks noChangeArrowheads="1"/>
          </p:cNvSpPr>
          <p:nvPr/>
        </p:nvSpPr>
        <p:spPr bwMode="auto">
          <a:xfrm>
            <a:off x="6045200" y="2030413"/>
            <a:ext cx="24114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400" b="1">
                <a:solidFill>
                  <a:schemeClr val="tx1"/>
                </a:solidFill>
              </a:rPr>
              <a:t>Voie Technologique</a:t>
            </a:r>
          </a:p>
          <a:p>
            <a:endParaRPr lang="fr-FR" altLang="fr-FR" sz="2400">
              <a:solidFill>
                <a:schemeClr val="tx1"/>
              </a:solidFill>
            </a:endParaRPr>
          </a:p>
          <a:p>
            <a:r>
              <a:rPr lang="fr-FR" altLang="fr-FR" sz="2400">
                <a:solidFill>
                  <a:schemeClr val="tx1"/>
                </a:solidFill>
              </a:rPr>
              <a:t>Quelle série choisir parmi les 8 existantes ?</a:t>
            </a:r>
          </a:p>
          <a:p>
            <a:r>
              <a:rPr lang="fr-FR" altLang="fr-FR"/>
              <a:t> </a:t>
            </a:r>
          </a:p>
        </p:txBody>
      </p:sp>
      <p:sp>
        <p:nvSpPr>
          <p:cNvPr id="7176" name="Flèche vers la droite 14"/>
          <p:cNvSpPr>
            <a:spLocks noChangeArrowheads="1"/>
          </p:cNvSpPr>
          <p:nvPr/>
        </p:nvSpPr>
        <p:spPr bwMode="auto">
          <a:xfrm rot="-8134757">
            <a:off x="2803525" y="5132388"/>
            <a:ext cx="1541463" cy="261937"/>
          </a:xfrm>
          <a:prstGeom prst="rightArrow">
            <a:avLst>
              <a:gd name="adj1" fmla="val 62769"/>
              <a:gd name="adj2" fmla="val 5013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7177" name="Flèche vers la gauche 15"/>
          <p:cNvSpPr>
            <a:spLocks noChangeArrowheads="1"/>
          </p:cNvSpPr>
          <p:nvPr/>
        </p:nvSpPr>
        <p:spPr bwMode="auto">
          <a:xfrm rot="7929925">
            <a:off x="4573588" y="5059363"/>
            <a:ext cx="1444625" cy="314325"/>
          </a:xfrm>
          <a:prstGeom prst="leftArrow">
            <a:avLst>
              <a:gd name="adj1" fmla="val 50000"/>
              <a:gd name="adj2" fmla="val 5008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pic>
        <p:nvPicPr>
          <p:cNvPr id="7178" name="Imag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763" y="2571750"/>
            <a:ext cx="15875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46800" tIns="46800" rIns="46800" bIns="46800" anchor="ctr"/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Après le BAC ST2S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solidFill>
                  <a:srgbClr val="000000"/>
                </a:solidFill>
              </a:rPr>
              <a:t>Sciences et Technologies en Santé Social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15925" y="1331913"/>
            <a:ext cx="8312150" cy="18176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200" b="1" u="sng" dirty="0">
                <a:ea typeface="Comic Sans MS" charset="0"/>
                <a:cs typeface="Comic Sans MS" charset="0"/>
              </a:rPr>
              <a:t>Des DEBOUCHES dans  </a:t>
            </a:r>
            <a:r>
              <a:rPr lang="fr-FR" altLang="fr-FR" sz="2200" dirty="0">
                <a:ea typeface="Comic Sans MS" charset="0"/>
                <a:cs typeface="Comic Sans MS" charset="0"/>
              </a:rPr>
              <a:t>:  </a:t>
            </a: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ea typeface="Comic Sans MS" charset="0"/>
                <a:cs typeface="Comic Sans MS" charset="0"/>
              </a:rPr>
              <a:t>le paramédical</a:t>
            </a: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ea typeface="Comic Sans MS" charset="0"/>
                <a:cs typeface="Comic Sans MS" charset="0"/>
              </a:rPr>
              <a:t>le social </a:t>
            </a: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ea typeface="Comic Sans MS" charset="0"/>
                <a:cs typeface="Comic Sans MS" charset="0"/>
              </a:rPr>
              <a:t>le secrétariat en particulier dans le social et médical</a:t>
            </a:r>
            <a:endParaRPr lang="fr-FR" altLang="fr-FR" sz="2400" dirty="0">
              <a:ea typeface="Calibri" charset="0"/>
              <a:cs typeface="Calibri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9940" name="ZoneTexte 1"/>
          <p:cNvSpPr txBox="1">
            <a:spLocks noChangeArrowheads="1"/>
          </p:cNvSpPr>
          <p:nvPr/>
        </p:nvSpPr>
        <p:spPr bwMode="auto">
          <a:xfrm>
            <a:off x="407988" y="3267075"/>
            <a:ext cx="8288337" cy="1600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fr-FR" altLang="fr-FR" sz="2000" u="sng">
                <a:solidFill>
                  <a:schemeClr val="tx1"/>
                </a:solidFill>
              </a:rPr>
              <a:t>Secteur paramédical </a:t>
            </a:r>
            <a:r>
              <a:rPr lang="fr-FR" altLang="fr-FR" sz="2000">
                <a:solidFill>
                  <a:schemeClr val="tx1"/>
                </a:solidFill>
              </a:rPr>
              <a:t>:</a:t>
            </a:r>
          </a:p>
          <a:p>
            <a:pPr eaLnBrk="1"/>
            <a:r>
              <a:rPr lang="fr-FR" altLang="fr-FR" sz="2000">
                <a:solidFill>
                  <a:schemeClr val="tx1"/>
                </a:solidFill>
              </a:rPr>
              <a:t>infirmier, aide-soignant, auxiliaire de puériculture, technicien en analyses biomédicales, diététicien, pédicure-podologue, manipulateur en électroradiologie, psychomotricien </a:t>
            </a:r>
            <a:r>
              <a:rPr lang="mr-IN" altLang="fr-FR" sz="2000">
                <a:solidFill>
                  <a:schemeClr val="tx1"/>
                </a:solidFill>
              </a:rPr>
              <a:t>…</a:t>
            </a:r>
            <a:endParaRPr lang="fr-FR" altLang="fr-FR" sz="2000" u="sng">
              <a:solidFill>
                <a:schemeClr val="tx1"/>
              </a:solidFill>
            </a:endParaRPr>
          </a:p>
          <a:p>
            <a:endParaRPr lang="fr-FR" altLang="fr-FR"/>
          </a:p>
        </p:txBody>
      </p:sp>
      <p:sp>
        <p:nvSpPr>
          <p:cNvPr id="39941" name="ZoneTexte 2"/>
          <p:cNvSpPr txBox="1">
            <a:spLocks noChangeArrowheads="1"/>
          </p:cNvSpPr>
          <p:nvPr/>
        </p:nvSpPr>
        <p:spPr bwMode="auto">
          <a:xfrm>
            <a:off x="382588" y="4983163"/>
            <a:ext cx="3671887" cy="160020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fr-FR" altLang="fr-FR" sz="2000" u="sng">
                <a:solidFill>
                  <a:schemeClr val="tx1"/>
                </a:solidFill>
              </a:rPr>
              <a:t>Secteur social </a:t>
            </a:r>
            <a:r>
              <a:rPr lang="fr-FR" altLang="fr-FR" sz="2000">
                <a:solidFill>
                  <a:schemeClr val="tx1"/>
                </a:solidFill>
              </a:rPr>
              <a:t>:</a:t>
            </a:r>
          </a:p>
          <a:p>
            <a:pPr eaLnBrk="1"/>
            <a:r>
              <a:rPr lang="fr-FR" altLang="fr-FR" sz="2000">
                <a:solidFill>
                  <a:schemeClr val="tx1"/>
                </a:solidFill>
              </a:rPr>
              <a:t>Assistant de service social</a:t>
            </a:r>
          </a:p>
          <a:p>
            <a:pPr eaLnBrk="1"/>
            <a:r>
              <a:rPr lang="fr-FR" altLang="fr-FR" sz="2000">
                <a:solidFill>
                  <a:schemeClr val="tx1"/>
                </a:solidFill>
              </a:rPr>
              <a:t>Educateur de jeunes enfants</a:t>
            </a:r>
          </a:p>
          <a:p>
            <a:pPr eaLnBrk="1"/>
            <a:r>
              <a:rPr lang="fr-FR" altLang="fr-FR" sz="2000">
                <a:solidFill>
                  <a:schemeClr val="tx1"/>
                </a:solidFill>
              </a:rPr>
              <a:t>Educateur spécialisé…</a:t>
            </a:r>
          </a:p>
          <a:p>
            <a:endParaRPr lang="fr-FR" altLang="fr-FR"/>
          </a:p>
        </p:txBody>
      </p:sp>
      <p:sp>
        <p:nvSpPr>
          <p:cNvPr id="39942" name="ZoneTexte 3"/>
          <p:cNvSpPr txBox="1">
            <a:spLocks noChangeArrowheads="1"/>
          </p:cNvSpPr>
          <p:nvPr/>
        </p:nvSpPr>
        <p:spPr bwMode="auto">
          <a:xfrm>
            <a:off x="4919663" y="4970463"/>
            <a:ext cx="3751262" cy="160020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000" u="sng">
                <a:solidFill>
                  <a:schemeClr val="tx1"/>
                </a:solidFill>
              </a:rPr>
              <a:t>Secrétariat</a:t>
            </a:r>
            <a:r>
              <a:rPr lang="fr-FR" altLang="fr-FR" sz="2000">
                <a:solidFill>
                  <a:schemeClr val="tx1"/>
                </a:solidFill>
              </a:rPr>
              <a:t> dans le domaine médical ou social, technicien conseil dans les CAF, à la Sécurité Sociale </a:t>
            </a:r>
            <a:r>
              <a:rPr lang="mr-IN" altLang="fr-FR" sz="2000">
                <a:solidFill>
                  <a:schemeClr val="tx1"/>
                </a:solidFill>
              </a:rPr>
              <a:t>…</a:t>
            </a:r>
            <a:endParaRPr lang="fr-FR" altLang="fr-FR" sz="2000">
              <a:solidFill>
                <a:schemeClr val="tx1"/>
              </a:solidFill>
            </a:endParaRPr>
          </a:p>
          <a:p>
            <a:endParaRPr lang="fr-FR" alt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5" name="Picture 17" descr="Présentation de la filière STMG - Lycée Jean Dautet à la Roch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3077592" cy="1423417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-38100"/>
            <a:ext cx="9144000" cy="895350"/>
          </a:xfrm>
          <a:prstGeom prst="rect">
            <a:avLst/>
          </a:prstGeom>
          <a:solidFill>
            <a:srgbClr val="BDFF3D"/>
          </a:solidFill>
          <a:ln>
            <a:noFill/>
          </a:ln>
          <a:effectLst/>
        </p:spPr>
        <p:txBody>
          <a:bodyPr lIns="46800" tIns="46800" rIns="468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fr-FR" altLang="fr-FR" sz="2800" b="1" dirty="0">
                <a:ea typeface="Arial" charset="0"/>
                <a:cs typeface="Arial" charset="0"/>
              </a:rPr>
              <a:t>Le BAC STMG</a:t>
            </a:r>
          </a:p>
          <a:p>
            <a:pPr algn="ctr" eaLnBrk="1">
              <a:buSzPct val="100000"/>
              <a:defRPr/>
            </a:pPr>
            <a:r>
              <a:rPr lang="fr-FR" altLang="fr-FR" sz="2400" dirty="0">
                <a:ea typeface="Arial" charset="0"/>
                <a:cs typeface="Arial" charset="0"/>
              </a:rPr>
              <a:t>Sciences et Technologies du Management et de la Gestion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0825" y="1138238"/>
            <a:ext cx="2211388" cy="3727450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eaLnBrk="1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ü"/>
              <a:defRPr/>
            </a:pPr>
            <a:r>
              <a:rPr lang="fr-FR" altLang="fr-FR" sz="1800" b="1" dirty="0"/>
              <a:t>POUR QUI </a:t>
            </a:r>
            <a:r>
              <a:rPr lang="fr-FR" altLang="fr-FR" sz="1800" dirty="0"/>
              <a:t>: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000" dirty="0"/>
              <a:t> </a:t>
            </a:r>
          </a:p>
          <a:p>
            <a:pPr marL="274638" eaLnBrk="1">
              <a:lnSpc>
                <a:spcPct val="100000"/>
              </a:lnSpc>
              <a:spcAft>
                <a:spcPct val="0"/>
              </a:spcAft>
              <a:buClrTx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1800" dirty="0"/>
              <a:t>Intérêt pour le monde des entreprises, son fonctionnement, ses outils.</a:t>
            </a:r>
            <a:endParaRPr lang="fr-FR" altLang="fr-FR" dirty="0"/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defRPr/>
            </a:pPr>
            <a:endParaRPr lang="fr-FR" altLang="fr-FR" sz="1800" dirty="0"/>
          </a:p>
          <a:p>
            <a:pPr marL="285750" indent="-285750" eaLnBrk="1">
              <a:lnSpc>
                <a:spcPct val="100000"/>
              </a:lnSpc>
              <a:spcAft>
                <a:spcPct val="0"/>
              </a:spcAft>
              <a:buClrTx/>
              <a:buFont typeface="Wingdings" charset="2"/>
              <a:buChar char="ü"/>
              <a:defRPr/>
            </a:pPr>
            <a:r>
              <a:rPr lang="fr-FR" altLang="fr-FR" sz="1800" dirty="0"/>
              <a:t>bon niveau en français (écrit et oral), en maths, et en langues étrangères</a:t>
            </a:r>
          </a:p>
        </p:txBody>
      </p:sp>
      <p:graphicFrame>
        <p:nvGraphicFramePr>
          <p:cNvPr id="33797" name="Group 5"/>
          <p:cNvGraphicFramePr>
            <a:graphicFrameLocks noGrp="1"/>
          </p:cNvGraphicFramePr>
          <p:nvPr/>
        </p:nvGraphicFramePr>
        <p:xfrm>
          <a:off x="2462213" y="1195388"/>
          <a:ext cx="6430602" cy="5475378"/>
        </p:xfrm>
        <a:graphic>
          <a:graphicData uri="http://schemas.openxmlformats.org/drawingml/2006/table">
            <a:tbl>
              <a:tblPr/>
              <a:tblGrid>
                <a:gridCol w="2627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3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50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Spécialités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de 1ère</a:t>
                      </a:r>
                    </a:p>
                  </a:txBody>
                  <a:tcPr marL="46800" marR="46800" marT="246528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Spécialités de Terminale</a:t>
                      </a:r>
                    </a:p>
                  </a:txBody>
                  <a:tcPr marL="46800" marR="46800" marT="246528" marB="468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2827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47625" marR="0" lvl="0" indent="22701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26352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Sciences de gestion</a:t>
                      </a:r>
                    </a:p>
                    <a:p>
                      <a:pPr marL="47625" marR="0" lvl="0" indent="22701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6352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et numérique</a:t>
                      </a:r>
                    </a:p>
                    <a:p>
                      <a:pPr marL="47625" marR="0" lvl="0" indent="22701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6352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7625" marR="0" lvl="0" indent="22701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26352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Management</a:t>
                      </a:r>
                    </a:p>
                    <a:p>
                      <a:pPr marL="47625" marR="0" lvl="0" indent="22701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6352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7625" marR="0" lvl="0" indent="22701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263525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Droit et économie</a:t>
                      </a:r>
                    </a:p>
                  </a:txBody>
                  <a:tcPr marL="46800" marR="46800" marT="1194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74638" marR="0" lvl="0" indent="-263525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Management, sciences de gestion et numérique.</a:t>
                      </a:r>
                    </a:p>
                    <a:p>
                      <a:pPr marL="11113" marR="0" lvl="0" indent="263525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choix de spécificités parmi : </a:t>
                      </a:r>
                    </a:p>
                    <a:p>
                      <a:pPr marL="754063" marR="0" lvl="1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urier New" charset="0"/>
                        <a:buChar char="o"/>
                        <a:tabLst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Gestion et finances  </a:t>
                      </a:r>
                    </a:p>
                    <a:p>
                      <a:pPr marL="754063" marR="0" lvl="1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urier New" charset="0"/>
                        <a:buChar char="o"/>
                        <a:tabLst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Mercatique</a:t>
                      </a:r>
                    </a:p>
                    <a:p>
                      <a:pPr marL="754063" marR="0" lvl="1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urier New" charset="0"/>
                        <a:buChar char="o"/>
                        <a:tabLst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Ressources Humaines et communication </a:t>
                      </a:r>
                    </a:p>
                    <a:p>
                      <a:pPr marL="754063" marR="0" lvl="1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Courier New" charset="0"/>
                        <a:buChar char="o"/>
                        <a:tabLst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Systèmes d’information et de    gestion</a:t>
                      </a:r>
                    </a:p>
                    <a:p>
                      <a:pPr marL="274638" marR="0" lvl="0" indent="-263525" algn="l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74638" marR="0" lvl="0" indent="-263525" algn="l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Droit et économie</a:t>
                      </a:r>
                    </a:p>
                  </a:txBody>
                  <a:tcPr marL="46800" marR="46800" marT="119412" marB="468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1802">
                <a:tc gridSpan="2">
                  <a:txBody>
                    <a:bodyPr/>
                    <a:lstStyle/>
                    <a:p>
                      <a:pPr marL="285750" indent="-285750" eaLnBrk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Font typeface="Courier New" charset="0"/>
                        <a:buChar char="o"/>
                      </a:pPr>
                      <a:r>
                        <a:rPr lang="fr-FR" altLang="fr-FR" sz="1800" dirty="0"/>
                        <a:t>Mercatique,</a:t>
                      </a:r>
                      <a:r>
                        <a:rPr lang="fr-FR" altLang="fr-FR" sz="1800" baseline="0" dirty="0"/>
                        <a:t> </a:t>
                      </a:r>
                      <a:r>
                        <a:rPr lang="fr-FR" altLang="fr-FR" sz="1800" dirty="0"/>
                        <a:t>RH et Communication</a:t>
                      </a:r>
                    </a:p>
                    <a:p>
                      <a:pPr marL="742950" lvl="1" indent="-285750" eaLnBrk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Font typeface="Wingdings" charset="2"/>
                        <a:buChar char="v"/>
                      </a:pPr>
                      <a:r>
                        <a:rPr lang="fr-FR" altLang="fr-FR" sz="1800" i="1" dirty="0">
                          <a:solidFill>
                            <a:srgbClr val="1E840C"/>
                          </a:solidFill>
                        </a:rPr>
                        <a:t>Lycée Maupassant</a:t>
                      </a:r>
                      <a:endParaRPr lang="fr-FR" altLang="fr-FR" sz="1800" dirty="0"/>
                    </a:p>
                    <a:p>
                      <a:pPr marL="285750" indent="-285750" eaLnBrk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Font typeface="Courier New" charset="0"/>
                        <a:buChar char="o"/>
                      </a:pPr>
                      <a:r>
                        <a:rPr lang="fr-FR" altLang="fr-FR" sz="1800" dirty="0"/>
                        <a:t>Gestion et finances</a:t>
                      </a:r>
                    </a:p>
                    <a:p>
                      <a:pPr marL="742950" lvl="1" indent="-285750" eaLnBrk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Font typeface="Wingdings" charset="2"/>
                        <a:buChar char="v"/>
                      </a:pPr>
                      <a:r>
                        <a:rPr lang="fr-FR" altLang="fr-FR" sz="1800" dirty="0">
                          <a:solidFill>
                            <a:srgbClr val="1E840C"/>
                          </a:solidFill>
                        </a:rPr>
                        <a:t>Monet, Porte Océane, Schuman, Prévost</a:t>
                      </a:r>
                      <a:endParaRPr lang="fr-FR" altLang="fr-FR" sz="1800" dirty="0">
                        <a:solidFill>
                          <a:srgbClr val="1F497D"/>
                        </a:solidFill>
                      </a:endParaRPr>
                    </a:p>
                    <a:p>
                      <a:pPr marL="285750" indent="-285750" eaLnBrk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Font typeface="Courier New" charset="0"/>
                        <a:buChar char="o"/>
                      </a:pPr>
                      <a:r>
                        <a:rPr lang="fr-FR" altLang="fr-FR" sz="1800" dirty="0"/>
                        <a:t>Système d’information et de gestion </a:t>
                      </a:r>
                    </a:p>
                    <a:p>
                      <a:pPr marL="742950" lvl="1" indent="-285750" eaLnBrk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Font typeface="Wingdings" charset="2"/>
                        <a:buChar char="v"/>
                      </a:pPr>
                      <a:r>
                        <a:rPr lang="fr-FR" altLang="fr-FR" sz="1800" i="1" dirty="0">
                          <a:solidFill>
                            <a:srgbClr val="1E840C"/>
                          </a:solidFill>
                        </a:rPr>
                        <a:t>Porte Océane</a:t>
                      </a:r>
                      <a:endParaRPr kumimoji="0" lang="fr-FR" altLang="fr-FR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1E840C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6800" marR="46800" marT="119412" marB="468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eaLnBrk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FontTx/>
                        <a:buNone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6800" marR="468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 : coins arrondis 10"/>
          <p:cNvSpPr>
            <a:spLocks noChangeArrowheads="1"/>
          </p:cNvSpPr>
          <p:nvPr/>
        </p:nvSpPr>
        <p:spPr bwMode="auto">
          <a:xfrm>
            <a:off x="3416300" y="3932238"/>
            <a:ext cx="2492375" cy="1311275"/>
          </a:xfrm>
          <a:prstGeom prst="roundRect">
            <a:avLst>
              <a:gd name="adj" fmla="val 16667"/>
            </a:avLst>
          </a:prstGeom>
          <a:solidFill>
            <a:srgbClr val="BDFF3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44035" name="Rectangle : coins arrondis 9"/>
          <p:cNvSpPr>
            <a:spLocks noChangeArrowheads="1"/>
          </p:cNvSpPr>
          <p:nvPr/>
        </p:nvSpPr>
        <p:spPr bwMode="auto">
          <a:xfrm>
            <a:off x="6459538" y="2870200"/>
            <a:ext cx="2332037" cy="657225"/>
          </a:xfrm>
          <a:prstGeom prst="roundRect">
            <a:avLst>
              <a:gd name="adj" fmla="val 16667"/>
            </a:avLst>
          </a:prstGeom>
          <a:solidFill>
            <a:srgbClr val="1E840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44036" name="Rectangle : coins arrondis 8"/>
          <p:cNvSpPr>
            <a:spLocks noChangeArrowheads="1"/>
          </p:cNvSpPr>
          <p:nvPr/>
        </p:nvSpPr>
        <p:spPr bwMode="auto">
          <a:xfrm>
            <a:off x="3578225" y="2881313"/>
            <a:ext cx="2330450" cy="646112"/>
          </a:xfrm>
          <a:prstGeom prst="roundRect">
            <a:avLst>
              <a:gd name="adj" fmla="val 16667"/>
            </a:avLst>
          </a:prstGeom>
          <a:solidFill>
            <a:srgbClr val="1E840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4" name="Rectangle : coins arrondis 3"/>
          <p:cNvSpPr/>
          <p:nvPr/>
        </p:nvSpPr>
        <p:spPr bwMode="auto">
          <a:xfrm>
            <a:off x="696913" y="1711325"/>
            <a:ext cx="2176462" cy="7715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44038" name="Group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Freeform 8"/>
          <p:cNvSpPr>
            <a:spLocks noChangeArrowheads="1"/>
          </p:cNvSpPr>
          <p:nvPr/>
        </p:nvSpPr>
        <p:spPr bwMode="auto">
          <a:xfrm>
            <a:off x="6065838" y="3852863"/>
            <a:ext cx="2671762" cy="1195387"/>
          </a:xfrm>
          <a:custGeom>
            <a:avLst/>
            <a:gdLst>
              <a:gd name="G0" fmla="+- 10800 0 0"/>
              <a:gd name="G1" fmla="+- 10800 0 0"/>
              <a:gd name="G2" fmla="+- 21600 0 0"/>
              <a:gd name="G3" fmla="+- 21600 0 0"/>
              <a:gd name="T0" fmla="*/ 0 w 21600"/>
              <a:gd name="T1" fmla="*/ 2160 h 21600"/>
              <a:gd name="T2" fmla="*/ 1080 w 21600"/>
              <a:gd name="T3" fmla="*/ 0 h 21600"/>
              <a:gd name="T4" fmla="*/ 20520 w 21600"/>
              <a:gd name="T5" fmla="*/ 0 h 21600"/>
              <a:gd name="T6" fmla="*/ 21600 w 21600"/>
              <a:gd name="T7" fmla="*/ 2160 h 21600"/>
              <a:gd name="T8" fmla="*/ 21600 w 21600"/>
              <a:gd name="T9" fmla="*/ 19440 h 21600"/>
              <a:gd name="T10" fmla="*/ 20520 w 21600"/>
              <a:gd name="T11" fmla="*/ 21600 h 21600"/>
              <a:gd name="T12" fmla="*/ 1080 w 21600"/>
              <a:gd name="T13" fmla="*/ 21600 h 21600"/>
              <a:gd name="T14" fmla="*/ 0 w 21600"/>
              <a:gd name="T15" fmla="*/ 19440 h 21600"/>
              <a:gd name="T16" fmla="*/ 0 w 21600"/>
              <a:gd name="T17" fmla="*/ 216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2160"/>
                </a:moveTo>
                <a:cubicBezTo>
                  <a:pt x="0" y="967"/>
                  <a:pt x="484" y="0"/>
                  <a:pt x="1080" y="0"/>
                </a:cubicBezTo>
                <a:lnTo>
                  <a:pt x="20520" y="0"/>
                </a:lnTo>
                <a:cubicBezTo>
                  <a:pt x="21116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116" y="21600"/>
                  <a:pt x="20520" y="21600"/>
                </a:cubicBezTo>
                <a:lnTo>
                  <a:pt x="1080" y="21600"/>
                </a:lnTo>
                <a:cubicBezTo>
                  <a:pt x="484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rgbClr val="BDFF3D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Arial" charset="0"/>
                <a:cs typeface="+mn-cs"/>
              </a:rPr>
              <a:t>Banque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sz="2400" dirty="0">
                <a:solidFill>
                  <a:schemeClr val="tx1"/>
                </a:solidFill>
                <a:latin typeface="Arial" charset="0"/>
                <a:cs typeface="+mn-cs"/>
              </a:rPr>
              <a:t> et assurance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573463" y="1790700"/>
            <a:ext cx="2271712" cy="746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40320" tIns="40320" rIns="40320" bIns="40320"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Comptabilité/</a:t>
            </a:r>
          </a:p>
          <a:p>
            <a:pPr algn="ctr">
              <a:lnSpc>
                <a:spcPct val="9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gestion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7645" y="4265294"/>
            <a:ext cx="2392325" cy="782941"/>
            <a:chOff x="3784" y="2601"/>
            <a:chExt cx="1397" cy="391"/>
          </a:xfrm>
          <a:solidFill>
            <a:srgbClr val="BDFF3D"/>
          </a:solidFill>
        </p:grpSpPr>
        <p:sp>
          <p:nvSpPr>
            <p:cNvPr id="34830" name="Freeform 14"/>
            <p:cNvSpPr>
              <a:spLocks noChangeArrowheads="1"/>
            </p:cNvSpPr>
            <p:nvPr/>
          </p:nvSpPr>
          <p:spPr bwMode="auto">
            <a:xfrm>
              <a:off x="3784" y="2601"/>
              <a:ext cx="1397" cy="391"/>
            </a:xfrm>
            <a:custGeom>
              <a:avLst/>
              <a:gdLst>
                <a:gd name="G0" fmla="+- 10800 0 0"/>
                <a:gd name="G1" fmla="+- 10800 0 0"/>
                <a:gd name="G2" fmla="+- 21600 0 0"/>
                <a:gd name="G3" fmla="+- 21600 0 0"/>
                <a:gd name="T0" fmla="*/ 0 w 21600"/>
                <a:gd name="T1" fmla="*/ 2160 h 21600"/>
                <a:gd name="T2" fmla="*/ 1080 w 21600"/>
                <a:gd name="T3" fmla="*/ 0 h 21600"/>
                <a:gd name="T4" fmla="*/ 20520 w 21600"/>
                <a:gd name="T5" fmla="*/ 0 h 21600"/>
                <a:gd name="T6" fmla="*/ 21600 w 21600"/>
                <a:gd name="T7" fmla="*/ 2160 h 21600"/>
                <a:gd name="T8" fmla="*/ 21600 w 21600"/>
                <a:gd name="T9" fmla="*/ 19440 h 21600"/>
                <a:gd name="T10" fmla="*/ 20520 w 21600"/>
                <a:gd name="T11" fmla="*/ 21600 h 21600"/>
                <a:gd name="T12" fmla="*/ 1080 w 21600"/>
                <a:gd name="T13" fmla="*/ 21600 h 21600"/>
                <a:gd name="T14" fmla="*/ 0 w 21600"/>
                <a:gd name="T15" fmla="*/ 19440 h 21600"/>
                <a:gd name="T16" fmla="*/ 0 w 21600"/>
                <a:gd name="T17" fmla="*/ 216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"/>
                  </a:moveTo>
                  <a:cubicBezTo>
                    <a:pt x="0" y="967"/>
                    <a:pt x="484" y="0"/>
                    <a:pt x="1080" y="0"/>
                  </a:cubicBezTo>
                  <a:lnTo>
                    <a:pt x="20520" y="0"/>
                  </a:lnTo>
                  <a:cubicBezTo>
                    <a:pt x="21116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116" y="21600"/>
                    <a:pt x="20520" y="21600"/>
                  </a:cubicBezTo>
                  <a:lnTo>
                    <a:pt x="1080" y="21600"/>
                  </a:lnTo>
                  <a:cubicBezTo>
                    <a:pt x="484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>
                <a:latin typeface="Arial" charset="0"/>
                <a:cs typeface="+mn-cs"/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3829" y="2619"/>
              <a:ext cx="1316" cy="37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40320" tIns="40320" rIns="40320" bIns="4032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>
                <a:lnSpc>
                  <a:spcPct val="90000"/>
                </a:lnSpc>
                <a:buSzPct val="100000"/>
                <a:defRPr/>
              </a:pPr>
              <a:r>
                <a:rPr lang="fr-FR" altLang="fr-FR" sz="2400" dirty="0">
                  <a:solidFill>
                    <a:schemeClr val="tx1"/>
                  </a:solidFill>
                  <a:cs typeface="Arial" charset="0"/>
                </a:rPr>
                <a:t>Informatique de Gestion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12738" y="2646363"/>
            <a:ext cx="3046412" cy="1303337"/>
            <a:chOff x="3570" y="3420"/>
            <a:chExt cx="1832" cy="522"/>
          </a:xfrm>
        </p:grpSpPr>
        <p:sp>
          <p:nvSpPr>
            <p:cNvPr id="44048" name="AutoShape 17"/>
            <p:cNvSpPr>
              <a:spLocks noChangeArrowheads="1"/>
            </p:cNvSpPr>
            <p:nvPr/>
          </p:nvSpPr>
          <p:spPr bwMode="auto">
            <a:xfrm>
              <a:off x="3570" y="3420"/>
              <a:ext cx="1832" cy="522"/>
            </a:xfrm>
            <a:prstGeom prst="roundRect">
              <a:avLst>
                <a:gd name="adj" fmla="val 16667"/>
              </a:avLst>
            </a:prstGeom>
            <a:solidFill>
              <a:srgbClr val="1E840C"/>
            </a:solidFill>
            <a:ln w="255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2400"/>
                <a:t>Gestion 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2400"/>
                <a:t>administrative,</a:t>
              </a:r>
            </a:p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altLang="fr-FR" sz="2400"/>
                <a:t>Secrétariat juridique</a:t>
              </a:r>
            </a:p>
          </p:txBody>
        </p:sp>
        <p:sp>
          <p:nvSpPr>
            <p:cNvPr id="44049" name="Rectangle 18"/>
            <p:cNvSpPr>
              <a:spLocks noChangeArrowheads="1"/>
            </p:cNvSpPr>
            <p:nvPr/>
          </p:nvSpPr>
          <p:spPr bwMode="auto">
            <a:xfrm>
              <a:off x="3671" y="3551"/>
              <a:ext cx="125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000" tIns="45000" rIns="45000" bIns="4500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altLang="fr-FR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4043" name="ZoneTexte 1"/>
          <p:cNvSpPr txBox="1">
            <a:spLocks noChangeArrowheads="1"/>
          </p:cNvSpPr>
          <p:nvPr/>
        </p:nvSpPr>
        <p:spPr bwMode="auto">
          <a:xfrm>
            <a:off x="3646488" y="4100513"/>
            <a:ext cx="2125662" cy="83185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400">
                <a:solidFill>
                  <a:schemeClr val="tx1"/>
                </a:solidFill>
              </a:rPr>
              <a:t>Transports et Logistique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17550" y="1870075"/>
            <a:ext cx="2089150" cy="460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Arial" charset="0"/>
                <a:cs typeface="Arial" charset="0"/>
              </a:rPr>
              <a:t>Commerce </a:t>
            </a:r>
          </a:p>
        </p:txBody>
      </p:sp>
      <p:sp>
        <p:nvSpPr>
          <p:cNvPr id="44045" name="ZoneTexte 5"/>
          <p:cNvSpPr txBox="1">
            <a:spLocks noChangeArrowheads="1"/>
          </p:cNvSpPr>
          <p:nvPr/>
        </p:nvSpPr>
        <p:spPr bwMode="auto">
          <a:xfrm>
            <a:off x="3756025" y="2973388"/>
            <a:ext cx="2116138" cy="461962"/>
          </a:xfrm>
          <a:prstGeom prst="rect">
            <a:avLst/>
          </a:prstGeom>
          <a:solidFill>
            <a:srgbClr val="1E840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400"/>
              <a:t>Tourisme</a:t>
            </a:r>
          </a:p>
        </p:txBody>
      </p:sp>
      <p:sp>
        <p:nvSpPr>
          <p:cNvPr id="44046" name="ZoneTexte 6"/>
          <p:cNvSpPr txBox="1">
            <a:spLocks noChangeArrowheads="1"/>
          </p:cNvSpPr>
          <p:nvPr/>
        </p:nvSpPr>
        <p:spPr bwMode="auto">
          <a:xfrm>
            <a:off x="6538913" y="2951163"/>
            <a:ext cx="2198687" cy="460375"/>
          </a:xfrm>
          <a:prstGeom prst="rect">
            <a:avLst/>
          </a:prstGeom>
          <a:solidFill>
            <a:srgbClr val="1E840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400"/>
              <a:t>Immobilier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59538" y="1765300"/>
            <a:ext cx="2176462" cy="830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tx1"/>
                </a:solidFill>
                <a:latin typeface="Arial" charset="0"/>
                <a:cs typeface="Arial" charset="0"/>
              </a:rPr>
              <a:t>Gestion du personnel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-57150"/>
            <a:ext cx="9144000" cy="1201738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46800" tIns="46800" rIns="46800" bIns="46800" anchor="ctr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Le BAC STHR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>
                <a:solidFill>
                  <a:srgbClr val="000000"/>
                </a:solidFill>
              </a:rPr>
              <a:t>Sciences et Technologies de l’Hôtellerie et de la Restauration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200">
              <a:solidFill>
                <a:srgbClr val="000000"/>
              </a:solidFill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60338" y="1671638"/>
            <a:ext cx="4237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 anchor="b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POUR   QUI ?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9388" y="2184400"/>
            <a:ext cx="2914650" cy="3479800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 marL="342900" indent="-32702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000" dirty="0">
                <a:latin typeface="Calibri" charset="0"/>
                <a:ea typeface="Calibri" charset="0"/>
                <a:cs typeface="Calibri" charset="0"/>
              </a:rPr>
              <a:t>Avoir de l’intérêt pour  </a:t>
            </a:r>
          </a:p>
          <a:p>
            <a:pPr marL="358775" indent="-342900" eaLnBrk="1">
              <a:lnSpc>
                <a:spcPct val="100000"/>
              </a:lnSpc>
              <a:spcAft>
                <a:spcPct val="0"/>
              </a:spcAft>
              <a:buFont typeface="Courier New" charset="0"/>
              <a:buChar char="o"/>
              <a:defRPr/>
            </a:pPr>
            <a:r>
              <a:rPr lang="fr-FR" altLang="fr-FR" sz="2000" dirty="0">
                <a:latin typeface="Calibri" charset="0"/>
                <a:ea typeface="Calibri" charset="0"/>
                <a:cs typeface="Calibri" charset="0"/>
              </a:rPr>
              <a:t>la relation client   </a:t>
            </a:r>
          </a:p>
          <a:p>
            <a:pPr marL="358775" indent="-342900" eaLnBrk="1">
              <a:lnSpc>
                <a:spcPct val="100000"/>
              </a:lnSpc>
              <a:spcAft>
                <a:spcPct val="0"/>
              </a:spcAft>
              <a:buFont typeface="Courier New" charset="0"/>
              <a:buChar char="o"/>
              <a:defRPr/>
            </a:pPr>
            <a:r>
              <a:rPr lang="fr-FR" altLang="fr-FR" sz="2000" dirty="0">
                <a:latin typeface="Calibri" charset="0"/>
                <a:ea typeface="Calibri" charset="0"/>
                <a:cs typeface="Calibri" charset="0"/>
              </a:rPr>
              <a:t>la  restauration et/ou l'hébergement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000" dirty="0"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2000" dirty="0">
              <a:latin typeface="Calibri" charset="0"/>
              <a:ea typeface="Calibri" charset="0"/>
              <a:cs typeface="Calibri" charset="0"/>
            </a:endParaRPr>
          </a:p>
          <a:p>
            <a:pPr marL="358775" indent="-342900" eaLnBrk="1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ü"/>
              <a:defRPr/>
            </a:pPr>
            <a:r>
              <a:rPr lang="fr-FR" altLang="fr-FR" sz="2000" dirty="0">
                <a:latin typeface="Calibri" charset="0"/>
                <a:ea typeface="Calibri" charset="0"/>
                <a:cs typeface="Calibri" charset="0"/>
              </a:rPr>
              <a:t>Goût pour </a:t>
            </a:r>
          </a:p>
          <a:p>
            <a:pPr marL="357188" indent="0" eaLnBrk="1">
              <a:lnSpc>
                <a:spcPct val="100000"/>
              </a:lnSpc>
              <a:spcAft>
                <a:spcPct val="0"/>
              </a:spcAft>
              <a:buClrTx/>
              <a:defRPr/>
            </a:pPr>
            <a:r>
              <a:rPr lang="fr-FR" altLang="fr-FR" sz="2000" dirty="0">
                <a:latin typeface="Calibri" charset="0"/>
                <a:ea typeface="Calibri" charset="0"/>
                <a:cs typeface="Calibri" charset="0"/>
              </a:rPr>
              <a:t>les langues vivantes</a:t>
            </a:r>
          </a:p>
          <a:p>
            <a:pPr marL="358775" indent="-342900" eaLnBrk="1">
              <a:lnSpc>
                <a:spcPct val="100000"/>
              </a:lnSpc>
              <a:spcAft>
                <a:spcPct val="0"/>
              </a:spcAft>
              <a:buClrTx/>
              <a:buFont typeface="Wingdings" pitchFamily="2" charset="2"/>
              <a:buChar char="ü"/>
              <a:defRPr/>
            </a:pPr>
            <a:r>
              <a:rPr lang="fr-FR" altLang="fr-FR" sz="2000" dirty="0">
                <a:latin typeface="Calibri" charset="0"/>
                <a:ea typeface="Calibri" charset="0"/>
                <a:cs typeface="Calibri" charset="0"/>
              </a:rPr>
              <a:t>Bonne résistance physique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  <a:defRPr/>
            </a:pPr>
            <a:endParaRPr lang="fr-FR" altLang="fr-FR" sz="20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8678" name="Group 6"/>
          <p:cNvGraphicFramePr>
            <a:graphicFrameLocks noGrp="1"/>
          </p:cNvGraphicFramePr>
          <p:nvPr/>
        </p:nvGraphicFramePr>
        <p:xfrm>
          <a:off x="2935288" y="1657350"/>
          <a:ext cx="6048375" cy="3338513"/>
        </p:xfrm>
        <a:graphic>
          <a:graphicData uri="http://schemas.openxmlformats.org/drawingml/2006/table">
            <a:tbl>
              <a:tblPr/>
              <a:tblGrid>
                <a:gridCol w="3163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4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205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Spécialités de 1ère</a:t>
                      </a:r>
                    </a:p>
                  </a:txBody>
                  <a:tcPr marL="46802" marR="46802" marT="246497" marB="46794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Spécialités de Terminale</a:t>
                      </a:r>
                    </a:p>
                  </a:txBody>
                  <a:tcPr marL="46802" marR="46802" marT="246497" marB="46794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6454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142875" marR="0" lvl="0" indent="-13176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13176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Enseignement scientifique</a:t>
                      </a:r>
                    </a:p>
                    <a:p>
                      <a:pPr marL="142875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alimentation-environnement</a:t>
                      </a:r>
                    </a:p>
                    <a:p>
                      <a:pPr marL="142875" marR="0" lvl="0" indent="-13176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13176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42875" marR="0" lvl="0" indent="-131763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13176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Sciences et technologies</a:t>
                      </a:r>
                    </a:p>
                    <a:p>
                      <a:pPr marL="142875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131763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culinaires et des services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9388" marR="0" lvl="0" indent="-179388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Economie, gestion hôtelière</a:t>
                      </a:r>
                    </a:p>
                  </a:txBody>
                  <a:tcPr marL="46802" marR="46802" marT="119397" marB="46794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27013" marR="0" lvl="0" indent="-21590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Sciences et technologies culinaires et des services, enseignement scientifique,</a:t>
                      </a:r>
                    </a:p>
                    <a:p>
                      <a:pPr marL="142875" marR="0" lvl="0" indent="-952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alimentation - environnement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Economie, gestion hôtelière</a:t>
                      </a:r>
                    </a:p>
                  </a:txBody>
                  <a:tcPr marL="46802" marR="46802" marT="119397" marB="46794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609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5159375"/>
            <a:ext cx="28448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Rectangle 24"/>
          <p:cNvSpPr>
            <a:spLocks noChangeArrowheads="1"/>
          </p:cNvSpPr>
          <p:nvPr/>
        </p:nvSpPr>
        <p:spPr bwMode="auto">
          <a:xfrm>
            <a:off x="3276601" y="5672138"/>
            <a:ext cx="23035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i="1" dirty="0">
                <a:solidFill>
                  <a:srgbClr val="00B050"/>
                </a:solidFill>
              </a:rPr>
              <a:t>Lycée Jules Le </a:t>
            </a:r>
            <a:r>
              <a:rPr lang="fr-FR" altLang="fr-FR" sz="2000" i="1" dirty="0" err="1">
                <a:solidFill>
                  <a:srgbClr val="00B050"/>
                </a:solidFill>
              </a:rPr>
              <a:t>Cesne</a:t>
            </a:r>
            <a:r>
              <a:rPr lang="fr-FR" altLang="fr-FR" sz="2000" i="1" dirty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46094" name="Rectangle 1"/>
          <p:cNvSpPr>
            <a:spLocks noChangeArrowheads="1"/>
          </p:cNvSpPr>
          <p:nvPr/>
        </p:nvSpPr>
        <p:spPr bwMode="auto">
          <a:xfrm>
            <a:off x="4675188" y="4508500"/>
            <a:ext cx="2916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/>
            <a:r>
              <a:rPr lang="fr-FR" altLang="fr-FR" sz="24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Stage de 4 semaines</a:t>
            </a:r>
            <a:endParaRPr lang="fr-FR" altLang="fr-FR" sz="2400" b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Group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55576" y="1196752"/>
            <a:ext cx="7704856" cy="523438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square"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000" b="1" u="sng" dirty="0"/>
              <a:t>DES POURSUITES D’ETUDES et des débouchés en :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2000" dirty="0"/>
          </a:p>
          <a:p>
            <a:pPr marL="342900" indent="-34290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400" dirty="0"/>
              <a:t>Hôtellerie-restauration</a:t>
            </a:r>
          </a:p>
          <a:p>
            <a:pPr eaLnBrk="1">
              <a:lnSpc>
                <a:spcPct val="100000"/>
              </a:lnSpc>
              <a:spcAft>
                <a:spcPts val="400"/>
              </a:spcAft>
              <a:buClrTx/>
              <a:defRPr/>
            </a:pPr>
            <a:r>
              <a:rPr lang="fr-FR" altLang="fr-FR" sz="2400" dirty="0"/>
              <a:t>		- management d’unités d’hébergement</a:t>
            </a:r>
          </a:p>
          <a:p>
            <a:pPr eaLnBrk="1">
              <a:lnSpc>
                <a:spcPct val="100000"/>
              </a:lnSpc>
              <a:spcAft>
                <a:spcPts val="400"/>
              </a:spcAft>
              <a:buClrTx/>
              <a:defRPr/>
            </a:pPr>
            <a:r>
              <a:rPr lang="fr-FR" altLang="fr-FR" sz="2400" dirty="0"/>
              <a:t>		- management de production culinaire</a:t>
            </a:r>
          </a:p>
          <a:p>
            <a:pPr eaLnBrk="1">
              <a:lnSpc>
                <a:spcPct val="100000"/>
              </a:lnSpc>
              <a:spcAft>
                <a:spcPts val="400"/>
              </a:spcAft>
              <a:buClrTx/>
              <a:defRPr/>
            </a:pPr>
            <a:r>
              <a:rPr lang="fr-FR" altLang="fr-FR" sz="2400" dirty="0"/>
              <a:t>		- management d’unités de restauration</a:t>
            </a:r>
          </a:p>
          <a:p>
            <a:pPr marL="342900" indent="-34290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400" dirty="0"/>
              <a:t>Réception </a:t>
            </a:r>
          </a:p>
          <a:p>
            <a:pPr marL="342900" indent="-34290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400" dirty="0"/>
              <a:t>Tourisme (parc d’attraction, camping, bateaux de croisière …)</a:t>
            </a:r>
          </a:p>
          <a:p>
            <a:pPr marL="342900" indent="-34290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400" dirty="0"/>
              <a:t>Commerce </a:t>
            </a:r>
          </a:p>
          <a:p>
            <a:pPr marL="342900" indent="-34290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400" dirty="0"/>
              <a:t>Gestion </a:t>
            </a:r>
          </a:p>
          <a:p>
            <a:pPr marL="342900" indent="-34290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400" dirty="0"/>
              <a:t>Sommellerie</a:t>
            </a:r>
            <a:endParaRPr lang="fr-FR" altLang="fr-FR" sz="2000" dirty="0"/>
          </a:p>
          <a:p>
            <a:pPr marL="342900" indent="-34290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2400" dirty="0"/>
              <a:t>Conciergerie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1263650"/>
          </a:xfrm>
          <a:prstGeom prst="rect">
            <a:avLst/>
          </a:prstGeom>
          <a:solidFill>
            <a:srgbClr val="BDFF3D"/>
          </a:solidFill>
          <a:ln>
            <a:noFill/>
          </a:ln>
          <a:effectLst/>
        </p:spPr>
        <p:txBody>
          <a:bodyPr lIns="46800" tIns="46800" rIns="468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fr-FR" altLang="fr-FR" sz="2800" b="1" dirty="0">
                <a:ea typeface="Arial" charset="0"/>
                <a:cs typeface="Arial" charset="0"/>
              </a:rPr>
              <a:t>Le BAC STD2A</a:t>
            </a:r>
          </a:p>
          <a:p>
            <a:pPr algn="ctr" eaLnBrk="1">
              <a:buSzPct val="100000"/>
              <a:defRPr/>
            </a:pPr>
            <a:r>
              <a:rPr lang="fr-FR" altLang="fr-FR" sz="2400" dirty="0">
                <a:ea typeface="Arial" charset="0"/>
                <a:cs typeface="Arial" charset="0"/>
              </a:rPr>
              <a:t>Sciences et Technologies de Design et des Arts Appliqués</a:t>
            </a:r>
          </a:p>
          <a:p>
            <a:pPr algn="ctr" eaLnBrk="1">
              <a:buSzPct val="100000"/>
              <a:defRPr/>
            </a:pPr>
            <a:endParaRPr lang="fr-FR" altLang="fr-FR" sz="2400" dirty="0">
              <a:ea typeface="Arial" charset="0"/>
              <a:cs typeface="Arial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33388" y="1798638"/>
            <a:ext cx="2808287" cy="2863850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 marL="342900" indent="-327025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000" b="1" dirty="0"/>
              <a:t>POUR QUI </a:t>
            </a:r>
            <a:r>
              <a:rPr lang="fr-FR" altLang="fr-FR" sz="2000" dirty="0"/>
              <a:t>:</a:t>
            </a:r>
          </a:p>
          <a:p>
            <a:pPr marL="358775" indent="-342900" eaLnBrk="1">
              <a:lnSpc>
                <a:spcPct val="100000"/>
              </a:lnSpc>
              <a:spcAft>
                <a:spcPct val="0"/>
              </a:spcAft>
              <a:buClrTx/>
              <a:buFont typeface="Wingdings" charset="2"/>
              <a:buChar char="ü"/>
              <a:defRPr/>
            </a:pPr>
            <a:r>
              <a:rPr lang="fr-FR" altLang="fr-FR" sz="2000" dirty="0"/>
              <a:t> Intérêt pour le graphisme,, le design (conception et la réalisation d’objets de vêtements, de meubles, d’espace, la mode), </a:t>
            </a:r>
            <a:r>
              <a:rPr lang="mr-IN" altLang="fr-FR" sz="2000" dirty="0"/>
              <a:t>…</a:t>
            </a:r>
            <a:endParaRPr lang="fr-FR" altLang="fr-FR" sz="2000" dirty="0"/>
          </a:p>
        </p:txBody>
      </p:sp>
      <p:graphicFrame>
        <p:nvGraphicFramePr>
          <p:cNvPr id="31750" name="Group 6"/>
          <p:cNvGraphicFramePr>
            <a:graphicFrameLocks noGrp="1"/>
          </p:cNvGraphicFramePr>
          <p:nvPr/>
        </p:nvGraphicFramePr>
        <p:xfrm>
          <a:off x="3563938" y="2133600"/>
          <a:ext cx="5119687" cy="2659603"/>
        </p:xfrm>
        <a:graphic>
          <a:graphicData uri="http://schemas.openxmlformats.org/drawingml/2006/table">
            <a:tbl>
              <a:tblPr/>
              <a:tblGrid>
                <a:gridCol w="2562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6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1ère</a:t>
                      </a:r>
                    </a:p>
                  </a:txBody>
                  <a:tcPr marL="46800" marR="46800" marT="246528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Terminale</a:t>
                      </a:r>
                    </a:p>
                  </a:txBody>
                  <a:tcPr marL="46800" marR="46800" marT="246528" marB="468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99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physique - chimie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outils et langages numériques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design et métiers d’art</a:t>
                      </a:r>
                    </a:p>
                  </a:txBody>
                  <a:tcPr marL="46800" marR="46800" marT="119412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analyse et méthodes en design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conception et création en design et métiers d’art</a:t>
                      </a:r>
                    </a:p>
                  </a:txBody>
                  <a:tcPr marL="46800" marR="46800" marT="119412" marB="468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215" name="Rectangle 23"/>
          <p:cNvSpPr>
            <a:spLocks noChangeArrowheads="1"/>
          </p:cNvSpPr>
          <p:nvPr/>
        </p:nvSpPr>
        <p:spPr bwMode="auto">
          <a:xfrm>
            <a:off x="3563939" y="5229225"/>
            <a:ext cx="446444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i="1" dirty="0">
                <a:solidFill>
                  <a:srgbClr val="00B050"/>
                </a:solidFill>
              </a:rPr>
              <a:t>Lycée  Jeanne D’Arc (Rouen)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i="1" dirty="0">
                <a:solidFill>
                  <a:srgbClr val="00B050"/>
                </a:solidFill>
              </a:rPr>
              <a:t>Lycée Saint Vincent de Paul (Le Havre – privé)</a:t>
            </a:r>
          </a:p>
        </p:txBody>
      </p:sp>
      <p:pic>
        <p:nvPicPr>
          <p:cNvPr id="51217" name="Picture 17" descr="STD2A - Groupe Scolaire Saint Vinc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7"/>
            <a:ext cx="1296144" cy="19442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-33338"/>
            <a:ext cx="9144000" cy="1047751"/>
          </a:xfrm>
          <a:prstGeom prst="rect">
            <a:avLst/>
          </a:prstGeom>
          <a:solidFill>
            <a:srgbClr val="BDFF3D"/>
          </a:solidFill>
          <a:ln>
            <a:noFill/>
          </a:ln>
          <a:effectLst/>
        </p:spPr>
        <p:txBody>
          <a:bodyPr lIns="46800" tIns="46800" rIns="468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endParaRPr lang="fr-FR" altLang="fr-FR" sz="1000" b="1" dirty="0">
              <a:ea typeface="Arial" charset="0"/>
              <a:cs typeface="Arial" charset="0"/>
            </a:endParaRPr>
          </a:p>
          <a:p>
            <a:pPr algn="ctr" eaLnBrk="1">
              <a:buSzPct val="100000"/>
              <a:defRPr/>
            </a:pPr>
            <a:r>
              <a:rPr lang="fr-FR" altLang="fr-FR" sz="2800" b="1" dirty="0">
                <a:ea typeface="Arial" charset="0"/>
                <a:cs typeface="Arial" charset="0"/>
              </a:rPr>
              <a:t>Après le BAC STD2A</a:t>
            </a:r>
          </a:p>
          <a:p>
            <a:pPr algn="ctr" eaLnBrk="1">
              <a:buSzPct val="100000"/>
              <a:defRPr/>
            </a:pPr>
            <a:r>
              <a:rPr lang="fr-FR" altLang="fr-FR" sz="2400" dirty="0">
                <a:ea typeface="Arial" charset="0"/>
                <a:cs typeface="Arial" charset="0"/>
              </a:rPr>
              <a:t>Sciences et Technologies de Design et des Arts Appliqués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635375" y="1817688"/>
            <a:ext cx="4500563" cy="4387850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400" b="1" u="sng" dirty="0"/>
              <a:t>LES POURSUITES D’ETUDES</a:t>
            </a:r>
            <a:endParaRPr lang="fr-FR" altLang="fr-FR" sz="1600" dirty="0"/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600" dirty="0"/>
          </a:p>
          <a:p>
            <a:pPr marL="457200" indent="-457200" eaLnBrk="1">
              <a:lnSpc>
                <a:spcPct val="100000"/>
              </a:lnSpc>
              <a:spcAft>
                <a:spcPts val="3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fr-FR" altLang="fr-FR" sz="2800" dirty="0"/>
              <a:t>Arts graphiques</a:t>
            </a:r>
          </a:p>
          <a:p>
            <a:pPr marL="457200" indent="-457200" eaLnBrk="1">
              <a:lnSpc>
                <a:spcPct val="100000"/>
              </a:lnSpc>
              <a:spcAft>
                <a:spcPts val="3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fr-FR" altLang="fr-FR" sz="2800" dirty="0"/>
              <a:t>Stylisme</a:t>
            </a:r>
          </a:p>
          <a:p>
            <a:pPr marL="457200" indent="-457200" eaLnBrk="1">
              <a:lnSpc>
                <a:spcPct val="100000"/>
              </a:lnSpc>
              <a:spcAft>
                <a:spcPts val="3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fr-FR" altLang="fr-FR" sz="2800" dirty="0"/>
              <a:t>Architecture d’intérieur</a:t>
            </a:r>
          </a:p>
          <a:p>
            <a:pPr marL="457200" indent="-457200" eaLnBrk="1">
              <a:lnSpc>
                <a:spcPct val="100000"/>
              </a:lnSpc>
              <a:spcAft>
                <a:spcPts val="3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fr-FR" altLang="fr-FR" sz="2800" dirty="0"/>
              <a:t>Design de produits </a:t>
            </a:r>
          </a:p>
          <a:p>
            <a:pPr marL="457200" indent="-457200" eaLnBrk="1">
              <a:lnSpc>
                <a:spcPct val="100000"/>
              </a:lnSpc>
              <a:spcAft>
                <a:spcPts val="3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fr-FR" altLang="fr-FR" sz="2800" dirty="0"/>
              <a:t>Design d’espace</a:t>
            </a:r>
          </a:p>
          <a:p>
            <a:pPr marL="457200" indent="-457200" eaLnBrk="1">
              <a:lnSpc>
                <a:spcPct val="100000"/>
              </a:lnSpc>
              <a:spcAft>
                <a:spcPts val="3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fr-FR" altLang="fr-FR" sz="2800" dirty="0"/>
              <a:t>Publicité</a:t>
            </a:r>
          </a:p>
          <a:p>
            <a:pPr marL="457200" indent="-457200" eaLnBrk="1">
              <a:lnSpc>
                <a:spcPct val="100000"/>
              </a:lnSpc>
              <a:spcAft>
                <a:spcPts val="30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fr-FR" altLang="fr-FR" sz="2800" dirty="0"/>
              <a:t>Communication visuelle …</a:t>
            </a:r>
          </a:p>
        </p:txBody>
      </p:sp>
      <p:pic>
        <p:nvPicPr>
          <p:cNvPr id="53257" name="Picture 9" descr="COMMUNICATION VISUELLE | ÉCOLE SUPCRÉA GRENO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3168352" cy="1584176"/>
          </a:xfrm>
          <a:prstGeom prst="rect">
            <a:avLst/>
          </a:prstGeom>
          <a:noFill/>
        </p:spPr>
      </p:pic>
      <p:pic>
        <p:nvPicPr>
          <p:cNvPr id="53259" name="Picture 11" descr="Art graphi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1584176" cy="222677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4763" y="-6350"/>
            <a:ext cx="9144000" cy="89535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46800" tIns="46800" rIns="46800" bIns="46800" anchor="ctr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Le BAC STAV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solidFill>
                  <a:srgbClr val="000000"/>
                </a:solidFill>
              </a:rPr>
              <a:t>Sciences et Technologies de l’Agronomie et du Vivant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79388" y="1509713"/>
            <a:ext cx="32400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360" tIns="63360" rIns="63360" bIns="6336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solidFill>
                  <a:srgbClr val="000000"/>
                </a:solidFill>
              </a:rPr>
              <a:t>POUR QUI :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100">
              <a:solidFill>
                <a:srgbClr val="000000"/>
              </a:solidFill>
            </a:endParaRPr>
          </a:p>
          <a:p>
            <a:pPr eaLnBrk="1">
              <a:lnSpc>
                <a:spcPct val="104000"/>
              </a:lnSpc>
              <a:spcBef>
                <a:spcPts val="400"/>
              </a:spcBef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solidFill>
                  <a:srgbClr val="000000"/>
                </a:solidFill>
              </a:rPr>
              <a:t>Intérêt pour : </a:t>
            </a:r>
          </a:p>
          <a:p>
            <a:pPr eaLnBrk="1">
              <a:lnSpc>
                <a:spcPct val="104000"/>
              </a:lnSpc>
              <a:spcBef>
                <a:spcPts val="400"/>
              </a:spcBef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solidFill>
                  <a:srgbClr val="000000"/>
                </a:solidFill>
              </a:rPr>
              <a:t>- la biologie, </a:t>
            </a:r>
          </a:p>
          <a:p>
            <a:pPr eaLnBrk="1">
              <a:lnSpc>
                <a:spcPct val="104000"/>
              </a:lnSpc>
              <a:spcBef>
                <a:spcPts val="400"/>
              </a:spcBef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solidFill>
                  <a:srgbClr val="000000"/>
                </a:solidFill>
              </a:rPr>
              <a:t>- l’agriculture, </a:t>
            </a:r>
          </a:p>
          <a:p>
            <a:pPr eaLnBrk="1">
              <a:lnSpc>
                <a:spcPct val="104000"/>
              </a:lnSpc>
              <a:spcBef>
                <a:spcPts val="400"/>
              </a:spcBef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solidFill>
                  <a:srgbClr val="000000"/>
                </a:solidFill>
              </a:rPr>
              <a:t>- l’environnement, </a:t>
            </a:r>
          </a:p>
          <a:p>
            <a:pPr eaLnBrk="1">
              <a:lnSpc>
                <a:spcPct val="104000"/>
              </a:lnSpc>
              <a:spcBef>
                <a:spcPts val="400"/>
              </a:spcBef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>
                <a:solidFill>
                  <a:srgbClr val="000000"/>
                </a:solidFill>
              </a:rPr>
              <a:t>- l’alimentation.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75113"/>
            <a:ext cx="2284412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6" name="Group 6"/>
          <p:cNvGraphicFramePr>
            <a:graphicFrameLocks noGrp="1"/>
          </p:cNvGraphicFramePr>
          <p:nvPr/>
        </p:nvGraphicFramePr>
        <p:xfrm>
          <a:off x="2863850" y="1858963"/>
          <a:ext cx="6167438" cy="2865437"/>
        </p:xfrm>
        <a:graphic>
          <a:graphicData uri="http://schemas.openxmlformats.org/drawingml/2006/table">
            <a:tbl>
              <a:tblPr/>
              <a:tblGrid>
                <a:gridCol w="2808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9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0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Spécialités de 1ère  </a:t>
                      </a:r>
                    </a:p>
                  </a:txBody>
                  <a:tcPr marL="46800" marR="46800" marT="246396" marB="4677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Spécialités de Terminale</a:t>
                      </a:r>
                    </a:p>
                  </a:txBody>
                  <a:tcPr marL="46800" marR="46800" marT="246396" marB="4677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1424">
                <a:tc>
                  <a:txBody>
                    <a:bodyPr/>
                    <a:lstStyle>
                      <a:lvl1pPr marL="287338" indent="-28575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4572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7338" marR="0" lvl="0" indent="-28575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Gestion des ressources et de l’alimentation</a:t>
                      </a:r>
                    </a:p>
                    <a:p>
                      <a:pPr marL="1588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7338" marR="0" lvl="0" indent="-28575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Territoires et sociétés</a:t>
                      </a:r>
                    </a:p>
                    <a:p>
                      <a:pPr marL="287338" marR="0" lvl="0" indent="-28575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7338" marR="0" lvl="0" indent="-285750" algn="l" defTabSz="449263" rtl="0" eaLnBrk="1" fontAlgn="base" latinLnBrk="0" hangingPunct="0">
                        <a:lnSpc>
                          <a:spcPct val="5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Technologie</a:t>
                      </a:r>
                    </a:p>
                  </a:txBody>
                  <a:tcPr marL="46800" marR="46800" marT="246396" marB="4677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7338" indent="-28575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558800" indent="-177800"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914400"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371600"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1828800"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287338" marR="0" lvl="0" indent="-28575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Gestion des ressources et de l’alimentation </a:t>
                      </a:r>
                    </a:p>
                    <a:p>
                      <a:pPr marL="287338" marR="0" lvl="0" indent="-28575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Char char="•"/>
                        <a:tabLst>
                          <a:tab pos="179388" algn="l"/>
                          <a:tab pos="627063" algn="l"/>
                          <a:tab pos="1076325" algn="l"/>
                          <a:tab pos="1525588" algn="l"/>
                          <a:tab pos="1974850" algn="l"/>
                          <a:tab pos="2424113" algn="l"/>
                          <a:tab pos="2873375" algn="l"/>
                          <a:tab pos="3322638" algn="l"/>
                          <a:tab pos="3771900" algn="l"/>
                          <a:tab pos="4221163" algn="l"/>
                          <a:tab pos="4670425" algn="l"/>
                          <a:tab pos="5119688" algn="l"/>
                          <a:tab pos="5568950" algn="l"/>
                          <a:tab pos="6018213" algn="l"/>
                          <a:tab pos="6467475" algn="l"/>
                          <a:tab pos="6916738" algn="l"/>
                          <a:tab pos="7366000" algn="l"/>
                          <a:tab pos="7815263" algn="l"/>
                          <a:tab pos="8264525" algn="l"/>
                          <a:tab pos="8713788" algn="l"/>
                          <a:tab pos="9163050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Territoires et technologies </a:t>
                      </a:r>
                    </a:p>
                  </a:txBody>
                  <a:tcPr marL="46800" marR="46800" marT="246396" marB="46775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4289" name="Rectangle 23"/>
          <p:cNvSpPr>
            <a:spLocks noChangeArrowheads="1"/>
          </p:cNvSpPr>
          <p:nvPr/>
        </p:nvSpPr>
        <p:spPr bwMode="auto">
          <a:xfrm>
            <a:off x="4075113" y="5241925"/>
            <a:ext cx="323319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i="1" dirty="0">
                <a:solidFill>
                  <a:srgbClr val="00B050"/>
                </a:solidFill>
              </a:rPr>
              <a:t>Lycée  Agricole d’Yvetot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0" y="14288"/>
            <a:ext cx="9144000" cy="1109662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46800" tIns="46800" rIns="46800" bIns="46800" anchor="ctr"/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rgbClr val="000000"/>
                </a:solidFill>
              </a:rPr>
              <a:t>Après le BAC STAV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solidFill>
                  <a:srgbClr val="000000"/>
                </a:solidFill>
              </a:rPr>
              <a:t>Sciences et Technologies de l’Agronomie  et du Vivant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9750" y="1412875"/>
            <a:ext cx="8604250" cy="5792788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100000"/>
              </a:lnSpc>
              <a:spcAft>
                <a:spcPts val="300"/>
              </a:spcAft>
              <a:buClrTx/>
              <a:buFontTx/>
              <a:buNone/>
              <a:defRPr/>
            </a:pPr>
            <a:r>
              <a:rPr lang="fr-FR" altLang="fr-FR" sz="2400" b="1" dirty="0"/>
              <a:t>LES POURSUITES D’ETUDES</a:t>
            </a:r>
          </a:p>
          <a:p>
            <a:pPr eaLnBrk="1">
              <a:lnSpc>
                <a:spcPct val="100000"/>
              </a:lnSpc>
              <a:spcAft>
                <a:spcPts val="300"/>
              </a:spcAft>
              <a:buClrTx/>
              <a:buFontTx/>
              <a:buNone/>
              <a:defRPr/>
            </a:pPr>
            <a:endParaRPr lang="fr-FR" altLang="fr-FR" sz="1600" dirty="0"/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Agronomie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Aménagements paysagers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Analyse en laboratoire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Agriculture, Elevage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Aquaculture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Viticulture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Gestion et maîtrise de l’eau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Gestion et protection de la nature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Gestion Forestière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Services en milieu rural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Agro-alimentaire : analyse et contrôle des produits, pilotage de la production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Technico-commercial en agriculture et agro-équipements </a:t>
            </a:r>
          </a:p>
          <a:p>
            <a:pPr marL="285750" indent="-285750" eaLnBrk="1">
              <a:lnSpc>
                <a:spcPct val="100000"/>
              </a:lnSpc>
              <a:spcAft>
                <a:spcPts val="400"/>
              </a:spcAft>
              <a:buClrTx/>
              <a:buFont typeface="Wingdings" pitchFamily="2" charset="2"/>
              <a:buChar char="§"/>
              <a:defRPr/>
            </a:pPr>
            <a:r>
              <a:rPr lang="fr-FR" altLang="fr-FR" sz="1800" dirty="0"/>
              <a:t>…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dirty="0">
              <a:latin typeface="Calibri" charset="0"/>
              <a:ea typeface="Calibri" charset="0"/>
              <a:cs typeface="Calibri" charset="0"/>
            </a:endParaRP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3700" y="3933825"/>
            <a:ext cx="8423275" cy="2482850"/>
          </a:xfrm>
          <a:prstGeom prst="rect">
            <a:avLst/>
          </a:prstGeom>
          <a:noFill/>
          <a:ln>
            <a:noFill/>
          </a:ln>
          <a:effectLst/>
        </p:spPr>
        <p:txBody>
          <a:bodyPr lIns="45000" tIns="45000" rIns="45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400" b="1" u="sng" dirty="0"/>
              <a:t>Pour Qui ?</a:t>
            </a:r>
            <a:r>
              <a:rPr lang="fr-FR" altLang="fr-FR" sz="1800" dirty="0"/>
              <a:t> </a:t>
            </a:r>
          </a:p>
          <a:p>
            <a:pPr marL="342900" indent="-342900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fr-FR" altLang="fr-FR" sz="2200" dirty="0"/>
              <a:t>Des élèves qui ont un projet professionnel précis,</a:t>
            </a: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fr-FR" altLang="fr-FR" sz="2200" dirty="0"/>
              <a:t>Des élèves en difficultés scolaires en 2nde GT,</a:t>
            </a: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fr-FR" altLang="fr-FR" sz="2200" dirty="0"/>
              <a:t>Et qui souhaitent aller vers la voie professionnelle après y avoir bien réfléchi, s'être renseigné (portes ouvertes, stages...)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800" dirty="0"/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8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288" y="1150938"/>
            <a:ext cx="8226425" cy="2614612"/>
          </a:xfrm>
          <a:prstGeom prst="rect">
            <a:avLst/>
          </a:prstGeom>
          <a:noFill/>
          <a:ln>
            <a:noFill/>
          </a:ln>
          <a:effectLst/>
        </p:spPr>
        <p:txBody>
          <a:bodyPr lIns="45000" tIns="45000" rIns="45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200" dirty="0"/>
              <a:t>C’est une procédure </a:t>
            </a:r>
            <a:r>
              <a:rPr lang="fr-FR" altLang="fr-FR" sz="2200" b="1" dirty="0"/>
              <a:t>au cas par cas </a:t>
            </a:r>
            <a:r>
              <a:rPr lang="fr-FR" altLang="fr-FR" sz="2200" dirty="0"/>
              <a:t>; s’adresser obligatoirement à son professeur principal et au Psy EN</a:t>
            </a:r>
            <a:endParaRPr lang="fr-FR" altLang="fr-FR" sz="2200" b="1" u="sng" dirty="0"/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2200" b="1" u="sng" dirty="0"/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200" b="1" u="sng" dirty="0"/>
              <a:t>Réorientation vers :</a:t>
            </a:r>
          </a:p>
          <a:p>
            <a:pPr marL="342900" indent="-342900" eaLnBrk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fr-FR" altLang="fr-FR" sz="2200" dirty="0"/>
              <a:t>Un </a:t>
            </a:r>
            <a:r>
              <a:rPr lang="fr-FR" altLang="fr-FR" sz="2200" b="1" dirty="0"/>
              <a:t>Bac Pro</a:t>
            </a:r>
            <a:r>
              <a:rPr lang="fr-FR" altLang="fr-FR" sz="2200" dirty="0"/>
              <a:t> en 2 ans (procédure particulière) ou en 3 ans en lycée professionnel ou CFA</a:t>
            </a:r>
          </a:p>
          <a:p>
            <a:pPr marL="342900" indent="-342900" eaLnBrk="1">
              <a:lnSpc>
                <a:spcPct val="100000"/>
              </a:lnSpc>
              <a:spcAft>
                <a:spcPct val="0"/>
              </a:spcAft>
              <a:buClrTx/>
              <a:buFont typeface="Arial" charset="0"/>
              <a:buChar char="•"/>
              <a:defRPr/>
            </a:pPr>
            <a:r>
              <a:rPr lang="fr-FR" altLang="fr-FR" sz="2200" dirty="0"/>
              <a:t>Un </a:t>
            </a:r>
            <a:r>
              <a:rPr lang="fr-FR" altLang="fr-FR" sz="2200" b="1" dirty="0"/>
              <a:t>CAP</a:t>
            </a:r>
            <a:r>
              <a:rPr lang="fr-FR" altLang="fr-FR" sz="2200" dirty="0"/>
              <a:t> en apprentissage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0" y="-12700"/>
            <a:ext cx="9144000" cy="76200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000" b="1">
                <a:solidFill>
                  <a:schemeClr val="tx1"/>
                </a:solidFill>
              </a:rPr>
              <a:t>La Réorientation vers la voie professionnelle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fr-FR" altLang="fr-FR" sz="3200" b="1">
                <a:latin typeface="Arial" pitchFamily="34" charset="0"/>
                <a:cs typeface="Arial" pitchFamily="34" charset="0"/>
              </a:rPr>
              <a:t>Le bac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63" y="1412875"/>
            <a:ext cx="8928100" cy="5329238"/>
          </a:xfrm>
        </p:spPr>
        <p:txBody>
          <a:bodyPr/>
          <a:lstStyle/>
          <a:p>
            <a:pPr>
              <a:buFont typeface="Wingdings" charset="2"/>
              <a:buChar char="Ø"/>
              <a:defRPr/>
            </a:pPr>
            <a:r>
              <a:rPr lang="fr-FR" sz="2400" dirty="0"/>
              <a:t>Il n’y a plus de série L, ES, S</a:t>
            </a:r>
          </a:p>
          <a:p>
            <a:pPr>
              <a:buFont typeface="Wingdings" charset="2"/>
              <a:buChar char="Ø"/>
              <a:defRPr/>
            </a:pPr>
            <a:r>
              <a:rPr lang="fr-FR" sz="2400" dirty="0"/>
              <a:t>Il y a un </a:t>
            </a:r>
            <a:r>
              <a:rPr lang="fr-FR" sz="2400" b="1" dirty="0"/>
              <a:t>tronc commun </a:t>
            </a:r>
            <a:r>
              <a:rPr lang="fr-FR" sz="2400" dirty="0"/>
              <a:t>de disciplines </a:t>
            </a:r>
            <a:r>
              <a:rPr lang="fr-FR" sz="2400" b="1" dirty="0"/>
              <a:t>et </a:t>
            </a:r>
            <a:r>
              <a:rPr lang="fr-FR" sz="2400" dirty="0"/>
              <a:t>on choisit des spécialités pour « personnaliser » son bac</a:t>
            </a:r>
            <a:br>
              <a:rPr lang="fr-FR" sz="2400" dirty="0"/>
            </a:br>
            <a:endParaRPr lang="fr-FR" sz="2400" dirty="0"/>
          </a:p>
          <a:p>
            <a:pPr marL="0" indent="0">
              <a:buFont typeface="Times New Roman" charset="0"/>
              <a:buNone/>
              <a:defRPr/>
            </a:pPr>
            <a:r>
              <a:rPr lang="fr-FR" sz="2400" b="1" u="sng" dirty="0"/>
              <a:t>En première 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fr-FR" sz="2400" i="1" dirty="0"/>
              <a:t>On choisit </a:t>
            </a:r>
            <a:r>
              <a:rPr lang="fr-FR" sz="2400" b="1" i="1" dirty="0"/>
              <a:t>3 spécialités 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fr-FR" sz="2400" i="1" dirty="0"/>
              <a:t>Chaque spécialité = 4h par semaine</a:t>
            </a:r>
            <a:br>
              <a:rPr lang="fr-FR" sz="2400" i="1" dirty="0"/>
            </a:br>
            <a:endParaRPr lang="fr-FR" sz="2400" dirty="0"/>
          </a:p>
          <a:p>
            <a:pPr marL="0" indent="0">
              <a:buFont typeface="Times New Roman" charset="0"/>
              <a:buNone/>
              <a:defRPr/>
            </a:pPr>
            <a:r>
              <a:rPr lang="fr-FR" sz="2400" b="1" u="sng" dirty="0"/>
              <a:t>En Terminale</a:t>
            </a:r>
            <a:r>
              <a:rPr lang="fr-FR" sz="2400" dirty="0"/>
              <a:t>, 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fr-FR" sz="2400" i="1" dirty="0"/>
              <a:t>Abandon d’une des 3 spécialités de 1</a:t>
            </a:r>
            <a:r>
              <a:rPr lang="fr-FR" sz="2400" i="1" baseline="30000" dirty="0"/>
              <a:t>ère</a:t>
            </a:r>
            <a:r>
              <a:rPr lang="fr-FR" sz="2400" i="1" dirty="0"/>
              <a:t>, </a:t>
            </a:r>
            <a:r>
              <a:rPr lang="fr-FR" sz="2400" b="1" i="1" dirty="0"/>
              <a:t>on en garde 2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fr-FR" sz="2400" i="1" dirty="0"/>
              <a:t>Chaque spécialité = 6h par semaine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720725" y="360363"/>
            <a:ext cx="7920038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u="sng">
                <a:solidFill>
                  <a:srgbClr val="000000"/>
                </a:solidFill>
              </a:rPr>
              <a:t>Comment ? 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solidFill>
                <a:srgbClr val="000000"/>
              </a:solidFill>
            </a:endParaRP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solidFill>
                  <a:srgbClr val="000000"/>
                </a:solidFill>
              </a:rPr>
              <a:t>Procédure </a:t>
            </a:r>
            <a:r>
              <a:rPr lang="fr-FR" altLang="fr-FR" sz="2000" b="1">
                <a:solidFill>
                  <a:srgbClr val="000000"/>
                </a:solidFill>
              </a:rPr>
              <a:t>Passerelle</a:t>
            </a:r>
            <a:r>
              <a:rPr lang="fr-FR" altLang="fr-FR" sz="2000">
                <a:solidFill>
                  <a:srgbClr val="000000"/>
                </a:solidFill>
              </a:rPr>
              <a:t> en fin d'année scolaire</a:t>
            </a:r>
            <a:r>
              <a:rPr lang="fr-FR" altLang="fr-FR" sz="2000" i="1">
                <a:solidFill>
                  <a:srgbClr val="000000"/>
                </a:solidFill>
              </a:rPr>
              <a:t> (Dossier en Mai)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i="1">
                <a:solidFill>
                  <a:srgbClr val="000000"/>
                </a:solidFill>
              </a:rPr>
              <a:t>Saisie Affelnet Lycée + fiche de dialogue entre établissements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solidFill>
                <a:srgbClr val="000000"/>
              </a:solidFill>
            </a:endParaRP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solidFill>
                  <a:srgbClr val="000000"/>
                </a:solidFill>
              </a:rPr>
              <a:t>Plusieurs vœux possibles, sur les places disponibles, prise en compte des notes de seconde pour aller vers une première pro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solidFill>
                <a:srgbClr val="000000"/>
              </a:solidFill>
            </a:endParaRP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solidFill>
                  <a:srgbClr val="000000"/>
                </a:solidFill>
              </a:rPr>
              <a:t>Demande de réorientation pour aller vers une 2de Pro ou 1ère année de CAP (pas de priorité d'affection)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>
              <a:solidFill>
                <a:srgbClr val="000000"/>
              </a:solidFill>
            </a:endParaRP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b="1">
                <a:solidFill>
                  <a:srgbClr val="000000"/>
                </a:solidFill>
              </a:rPr>
              <a:t>Attention : Pour le privé s'adresser directement aux établissements </a:t>
            </a: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179388" y="5040313"/>
            <a:ext cx="852963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u="sng">
                <a:solidFill>
                  <a:srgbClr val="000000"/>
                </a:solidFill>
              </a:rPr>
              <a:t>Pour l'apprentissage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>
              <a:solidFill>
                <a:srgbClr val="000000"/>
              </a:solidFill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>
                <a:solidFill>
                  <a:srgbClr val="000000"/>
                </a:solidFill>
              </a:rPr>
              <a:t>Rechercher un employeur </a:t>
            </a:r>
            <a:r>
              <a:rPr lang="fr-FR" altLang="fr-FR" sz="2000" b="1" u="sng">
                <a:solidFill>
                  <a:srgbClr val="000000"/>
                </a:solidFill>
              </a:rPr>
              <a:t>dès février</a:t>
            </a:r>
            <a:r>
              <a:rPr lang="fr-FR" altLang="fr-FR" sz="2000">
                <a:solidFill>
                  <a:srgbClr val="000000"/>
                </a:solidFill>
              </a:rPr>
              <a:t> et prendre contact avec un CFA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577850"/>
          </a:xfrm>
          <a:prstGeom prst="rect">
            <a:avLst/>
          </a:prstGeom>
          <a:solidFill>
            <a:srgbClr val="BDFF3D"/>
          </a:solidFill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Pour compléter ces informations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27088" y="852488"/>
            <a:ext cx="8066087" cy="473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b="1" dirty="0">
                <a:solidFill>
                  <a:srgbClr val="000000"/>
                </a:solidFill>
              </a:rPr>
              <a:t>Au lycée :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3200" b="1" dirty="0">
              <a:solidFill>
                <a:srgbClr val="000000"/>
              </a:solidFill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</a:rPr>
              <a:t>Mme VIRET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dirty="0">
              <a:solidFill>
                <a:srgbClr val="000000"/>
              </a:solidFill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solidFill>
                  <a:srgbClr val="000000"/>
                </a:solidFill>
              </a:rPr>
              <a:t>→ Prendre rendez-vous au CDI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dirty="0">
              <a:solidFill>
                <a:srgbClr val="000000"/>
              </a:solidFill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u="sng" dirty="0">
                <a:solidFill>
                  <a:srgbClr val="000000"/>
                </a:solidFill>
              </a:rPr>
              <a:t>Ou Prendre rendez-vous au CIO de Fécamp </a:t>
            </a:r>
            <a:endParaRPr lang="fr-FR" altLang="fr-FR" sz="2400" dirty="0">
              <a:solidFill>
                <a:srgbClr val="000000"/>
              </a:solidFill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solidFill>
                  <a:srgbClr val="000000"/>
                </a:solidFill>
              </a:rPr>
              <a:t>95 rue Jules Ferry, Fécamp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solidFill>
                  <a:srgbClr val="000000"/>
                </a:solidFill>
              </a:rPr>
              <a:t>02.32.08.99.93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>
                <a:solidFill>
                  <a:srgbClr val="000000"/>
                </a:solidFill>
              </a:rPr>
              <a:t>→ CIO ouvert aussi pendant les vacances scolaires 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indefinite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6425" cy="720725"/>
          </a:xfrm>
          <a:solidFill>
            <a:srgbClr val="00B0F0"/>
          </a:solidFill>
        </p:spPr>
        <p:txBody>
          <a:bodyPr/>
          <a:lstStyle/>
          <a:p>
            <a:pPr algn="ctr">
              <a:buFont typeface="Times New Roman" charset="0"/>
              <a:buNone/>
              <a:defRPr/>
            </a:pPr>
            <a:r>
              <a:rPr lang="fr-FR" sz="4000" b="1" dirty="0">
                <a:latin typeface="Calibri" charset="0"/>
                <a:ea typeface="Calibri" charset="0"/>
                <a:cs typeface="Calibri" charset="0"/>
              </a:rPr>
              <a:t>Le Schéma des Etudes supérieures</a:t>
            </a:r>
          </a:p>
        </p:txBody>
      </p:sp>
      <p:pic>
        <p:nvPicPr>
          <p:cNvPr id="6" name="Espace réservé du contenu 5" descr="Venir à l'université - Université Anger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913" y="1604963"/>
            <a:ext cx="639899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274638"/>
            <a:ext cx="8226425" cy="774700"/>
            <a:chOff x="288" y="173"/>
            <a:chExt cx="5182" cy="488"/>
          </a:xfrm>
        </p:grpSpPr>
        <p:sp>
          <p:nvSpPr>
            <p:cNvPr id="65543" name="Rectangle 2"/>
            <p:cNvSpPr>
              <a:spLocks noChangeArrowheads="1"/>
            </p:cNvSpPr>
            <p:nvPr/>
          </p:nvSpPr>
          <p:spPr bwMode="auto">
            <a:xfrm>
              <a:off x="288" y="173"/>
              <a:ext cx="5182" cy="488"/>
            </a:xfrm>
            <a:prstGeom prst="rect">
              <a:avLst/>
            </a:prstGeom>
            <a:solidFill>
              <a:srgbClr val="00B0F0"/>
            </a:solidFill>
            <a:ln w="381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altLang="fr-FR"/>
            </a:p>
          </p:txBody>
        </p:sp>
        <p:sp>
          <p:nvSpPr>
            <p:cNvPr id="65544" name="Rectangle 3"/>
            <p:cNvSpPr>
              <a:spLocks noChangeArrowheads="1"/>
            </p:cNvSpPr>
            <p:nvPr/>
          </p:nvSpPr>
          <p:spPr bwMode="auto">
            <a:xfrm>
              <a:off x="288" y="302"/>
              <a:ext cx="5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altLang="fr-FR" sz="2400">
                  <a:solidFill>
                    <a:srgbClr val="FFFFFF"/>
                  </a:solidFill>
                </a:rPr>
                <a:t>Spécialités présentes au lycée Maupassant</a:t>
              </a:r>
            </a:p>
          </p:txBody>
        </p:sp>
      </p:grp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251520" y="4725144"/>
            <a:ext cx="61206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fr-FR" altLang="fr-FR" b="1" u="sng" dirty="0">
              <a:solidFill>
                <a:srgbClr val="000000"/>
              </a:solidFill>
            </a:endParaRPr>
          </a:p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Humanités, littérature et philosophie 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    Etude de </a:t>
            </a:r>
            <a:r>
              <a:rPr lang="fr-FR" altLang="fr-FR" b="1" dirty="0">
                <a:solidFill>
                  <a:srgbClr val="000000"/>
                </a:solidFill>
              </a:rPr>
              <a:t>la littérature et de la philosophie de l’antiquité jusqu’à nos jours </a:t>
            </a:r>
            <a:r>
              <a:rPr lang="fr-FR" altLang="fr-FR" i="1" dirty="0">
                <a:solidFill>
                  <a:srgbClr val="000000"/>
                </a:solidFill>
              </a:rPr>
              <a:t>(lecture et découverte de nombreux textes afin d’affiner la pensée et de développer la culture de l’élève, débats, réflexion argumentée)</a:t>
            </a:r>
            <a:r>
              <a:rPr lang="fr-FR" altLang="fr-FR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373216"/>
            <a:ext cx="248285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 descr="Introduction générale : découverte de la spécialité - Clio Lyc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1872208" cy="1404156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75856" y="3717032"/>
            <a:ext cx="5699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Histoire géographie, géopolitique et sciences politiques 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   Compréhension du </a:t>
            </a:r>
            <a:r>
              <a:rPr lang="fr-FR" altLang="fr-FR" b="1" dirty="0">
                <a:solidFill>
                  <a:srgbClr val="000000"/>
                </a:solidFill>
              </a:rPr>
              <a:t>monde contemporain</a:t>
            </a:r>
            <a:r>
              <a:rPr lang="fr-FR" altLang="fr-FR" dirty="0">
                <a:solidFill>
                  <a:srgbClr val="000000"/>
                </a:solidFill>
              </a:rPr>
              <a:t> (étude des enjeux politiques, sociaux et économiques majeurs, réflexion sur les relations internationales…).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512" y="1196752"/>
            <a:ext cx="741682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Education physique, pratiques et culture sportives</a:t>
            </a:r>
          </a:p>
          <a:p>
            <a:r>
              <a:rPr lang="fr-FR" dirty="0">
                <a:solidFill>
                  <a:schemeClr val="tx1"/>
                </a:solidFill>
              </a:rPr>
              <a:t>Cet enseignement permettra aux élèves de développer : une pratique approfondie et équilibrée d’activités physiques, sportives et artistiques ;</a:t>
            </a:r>
          </a:p>
          <a:p>
            <a:pPr lvl="0"/>
            <a:r>
              <a:rPr lang="fr-FR" dirty="0">
                <a:solidFill>
                  <a:schemeClr val="tx1"/>
                </a:solidFill>
              </a:rPr>
              <a:t>des compétences transversales essentielles à la réussite de leur parcours ; un regard critique et éclairé sur leur pratique et la diversité de ses enjeux ; une connaissance de la diversité des secteurs professionnels liés au sport et à la pratique physique.</a:t>
            </a:r>
          </a:p>
          <a:p>
            <a:pPr marL="273050" indent="-271463" algn="just" eaLnBrk="1">
              <a:buClr>
                <a:srgbClr val="000000"/>
              </a:buClr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fr-FR" altLang="fr-FR" b="1" u="sng" dirty="0">
              <a:solidFill>
                <a:schemeClr val="tx1"/>
              </a:solidFill>
            </a:endParaRP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5552" name="Picture 16" descr="Enseignement de l'Option EPS – Lycée MARIE CUR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852936"/>
            <a:ext cx="2602369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2267744" y="2636912"/>
            <a:ext cx="633670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Maths 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   Approfondissement des thèmes : « </a:t>
            </a:r>
            <a:r>
              <a:rPr lang="fr-FR" altLang="fr-FR" b="1" dirty="0">
                <a:solidFill>
                  <a:srgbClr val="000000"/>
                </a:solidFill>
              </a:rPr>
              <a:t>Algèbre », « Analyse », « Géométrie », « Probabilités et statistique » et « Algorithmique et programmation »</a:t>
            </a:r>
            <a:r>
              <a:rPr lang="fr-FR" altLang="fr-FR" dirty="0">
                <a:solidFill>
                  <a:srgbClr val="000000"/>
                </a:solidFill>
              </a:rPr>
              <a:t>. </a:t>
            </a:r>
            <a:r>
              <a:rPr lang="fr-FR" altLang="fr-FR" i="1" dirty="0">
                <a:solidFill>
                  <a:srgbClr val="000000"/>
                </a:solidFill>
              </a:rPr>
              <a:t>(utilisation de logiciels, d’outils de représentation, de simulation et de programmation). 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fr-FR" altLang="fr-FR" dirty="0">
              <a:solidFill>
                <a:srgbClr val="000000"/>
              </a:solidFill>
            </a:endParaRPr>
          </a:p>
          <a:p>
            <a:pPr marL="273050" indent="-271463" algn="ctr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fr-FR" altLang="fr-FR" i="1" dirty="0">
              <a:solidFill>
                <a:srgbClr val="000000"/>
              </a:solidFill>
            </a:endParaRPr>
          </a:p>
          <a:p>
            <a:pPr marL="273050" indent="-271463" algn="ctr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fr-FR" altLang="fr-FR" i="1" dirty="0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059832" y="4941168"/>
            <a:ext cx="55451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Histoire des arts</a:t>
            </a:r>
            <a:r>
              <a:rPr lang="fr-FR" altLang="fr-FR" b="1" dirty="0">
                <a:solidFill>
                  <a:srgbClr val="000000"/>
                </a:solidFill>
              </a:rPr>
              <a:t> 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    Analyse et compréhension des arts plastiques, de la musique, des arts du spectacle, du cinéma, de l’architecture, etc. </a:t>
            </a:r>
            <a:r>
              <a:rPr lang="fr-FR" altLang="fr-FR" i="1" dirty="0">
                <a:solidFill>
                  <a:srgbClr val="000000"/>
                </a:solidFill>
              </a:rPr>
              <a:t>(Etude des œuvres et visites culturelles). </a:t>
            </a:r>
          </a:p>
        </p:txBody>
      </p:sp>
      <p:pic>
        <p:nvPicPr>
          <p:cNvPr id="67590" name="Picture 6" descr="Nyngei Mathématiques Salle De Bain Décor Rideau DeArt Arbre avec Chiffres  Colorés Symboles De Maths Amusant Enfants DessinDécor De Salle De Bains Set  avecsMulticouleur : Amazon.fr: Cuisine et Ma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1440160" cy="1545207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93950" y="404664"/>
            <a:ext cx="6750050" cy="17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Langues, littératures et cultures étrangères ou régionales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dirty="0">
                <a:solidFill>
                  <a:srgbClr val="000000"/>
                </a:solidFill>
              </a:rPr>
              <a:t>    Consolidation de la maîtrise d’une langue vivante étrangère</a:t>
            </a:r>
            <a:r>
              <a:rPr lang="fr-FR" altLang="fr-FR" dirty="0">
                <a:solidFill>
                  <a:srgbClr val="000000"/>
                </a:solidFill>
              </a:rPr>
              <a:t> (l’allemand, </a:t>
            </a:r>
            <a:r>
              <a:rPr lang="fr-FR" altLang="fr-FR" b="1" dirty="0">
                <a:solidFill>
                  <a:srgbClr val="00B050"/>
                </a:solidFill>
              </a:rPr>
              <a:t>l’anglais</a:t>
            </a:r>
            <a:r>
              <a:rPr lang="fr-FR" altLang="fr-FR" dirty="0">
                <a:solidFill>
                  <a:srgbClr val="000000"/>
                </a:solidFill>
              </a:rPr>
              <a:t>, l’espagnol ou l’italien) et acquisition d’une culture approfondie et diverse relative à la langue étudiée </a:t>
            </a:r>
            <a:r>
              <a:rPr lang="fr-FR" altLang="fr-FR" i="1" dirty="0">
                <a:solidFill>
                  <a:srgbClr val="000000"/>
                </a:solidFill>
              </a:rPr>
              <a:t>(œuvres littéraires, articles de presse, films, documents iconographiques, documents numériques, etc.).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2442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Portail Histoire des arts Ministère de la Cul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13176"/>
            <a:ext cx="2160240" cy="162092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2051720" y="404664"/>
            <a:ext cx="676843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SVT 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    Approfondissement des thèmes suivant : </a:t>
            </a:r>
            <a:r>
              <a:rPr lang="fr-FR" altLang="fr-FR" b="1" dirty="0">
                <a:solidFill>
                  <a:srgbClr val="000000"/>
                </a:solidFill>
              </a:rPr>
              <a:t>« La Terre, la vie et l’organisation du vivant », « Les enjeux planétaires contemporains » et « Le corps humain et la santé »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i="1" dirty="0">
                <a:solidFill>
                  <a:srgbClr val="000000"/>
                </a:solidFill>
              </a:rPr>
              <a:t>(observation, expérimentation, modélisation, analyse, argumentation, etc.)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1403772" cy="137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2555776" y="2492896"/>
            <a:ext cx="6337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Sciences économiques et sociales 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    Approfondissement des </a:t>
            </a:r>
            <a:r>
              <a:rPr lang="fr-FR" altLang="fr-FR" b="1" dirty="0">
                <a:solidFill>
                  <a:srgbClr val="000000"/>
                </a:solidFill>
              </a:rPr>
              <a:t>concepts, méthodes et problématiques de la science économique, de la sociologie et de la science politique</a:t>
            </a:r>
            <a:r>
              <a:rPr lang="fr-FR" altLang="fr-FR" dirty="0">
                <a:solidFill>
                  <a:srgbClr val="000000"/>
                </a:solidFill>
              </a:rPr>
              <a:t> </a:t>
            </a:r>
            <a:r>
              <a:rPr lang="fr-FR" altLang="fr-FR" i="1" dirty="0">
                <a:solidFill>
                  <a:srgbClr val="000000"/>
                </a:solidFill>
              </a:rPr>
              <a:t>(grands enjeux économiques, sociaux et politiques des sociétés contemporaines). 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323850" y="4077072"/>
            <a:ext cx="6120358" cy="258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u="sng" dirty="0">
              <a:solidFill>
                <a:srgbClr val="000000"/>
              </a:solidFill>
            </a:endParaRPr>
          </a:p>
          <a:p>
            <a:pPr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Physique Chimie 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Découverte des notions en liens avec les thèmes</a:t>
            </a:r>
            <a:r>
              <a:rPr lang="fr-FR" altLang="fr-FR" b="1" dirty="0">
                <a:solidFill>
                  <a:srgbClr val="000000"/>
                </a:solidFill>
              </a:rPr>
              <a:t> « Organisation et transformations de la matière », « Mouvement et interactions », « L’énergie : conversions et transferts » et « Ondes et signaux »</a:t>
            </a:r>
            <a:r>
              <a:rPr lang="fr-FR" altLang="fr-FR" dirty="0">
                <a:solidFill>
                  <a:srgbClr val="000000"/>
                </a:solidFill>
              </a:rPr>
              <a:t>. </a:t>
            </a:r>
            <a:r>
              <a:rPr lang="fr-FR" altLang="fr-FR" i="1" dirty="0">
                <a:solidFill>
                  <a:srgbClr val="000000"/>
                </a:solidFill>
              </a:rPr>
              <a:t>Les domaines d’application choisis sont « Le son et sa perception », « Vision et images », « Synthèse de molécules naturelles », etc.)</a:t>
            </a:r>
          </a:p>
        </p:txBody>
      </p:sp>
      <p:pic>
        <p:nvPicPr>
          <p:cNvPr id="696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10042"/>
            <a:ext cx="2331368" cy="174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0" descr="Problématiser en SVT - Espace pédagogiq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323528" y="692696"/>
            <a:ext cx="84359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73050" indent="-271463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Numérique et sciences informatiques 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dirty="0">
                <a:solidFill>
                  <a:srgbClr val="000000"/>
                </a:solidFill>
              </a:rPr>
              <a:t>    Histoire de l’informatique, représentation et traitement de données, interactions homme-machine, algorithmes, langage et programmation</a:t>
            </a:r>
            <a:r>
              <a:rPr lang="fr-FR" altLang="fr-FR" dirty="0">
                <a:solidFill>
                  <a:srgbClr val="000000"/>
                </a:solidFill>
              </a:rPr>
              <a:t>.</a:t>
            </a:r>
          </a:p>
          <a:p>
            <a:pPr marL="273050" indent="-271463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i="1" dirty="0">
                <a:solidFill>
                  <a:srgbClr val="000000"/>
                </a:solidFill>
              </a:rPr>
              <a:t>    (Projets visant autonomie, initiative, créativité, </a:t>
            </a:r>
          </a:p>
          <a:p>
            <a:pPr marL="273050" indent="-271463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i="1" dirty="0">
                <a:solidFill>
                  <a:srgbClr val="000000"/>
                </a:solidFill>
              </a:rPr>
              <a:t>    capacité à travailler en groupe, argumentation,</a:t>
            </a:r>
          </a:p>
          <a:p>
            <a:pPr marL="273050" indent="-271463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i="1" dirty="0">
                <a:solidFill>
                  <a:srgbClr val="000000"/>
                </a:solidFill>
              </a:rPr>
              <a:t>    etc.).</a:t>
            </a:r>
            <a:endParaRPr lang="fr-FR" altLang="fr-FR" b="1" dirty="0">
              <a:solidFill>
                <a:srgbClr val="1F497D"/>
              </a:solidFill>
            </a:endParaRP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endParaRPr lang="fr-FR" altLang="fr-FR" b="1" dirty="0">
              <a:solidFill>
                <a:srgbClr val="1F497D"/>
              </a:solidFill>
            </a:endParaRPr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29406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2915816" y="3645024"/>
            <a:ext cx="5977607" cy="23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>
              <a:solidFill>
                <a:srgbClr val="000000"/>
              </a:solidFill>
            </a:endParaRPr>
          </a:p>
          <a:p>
            <a:pPr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Sciences de l’ingénieur </a:t>
            </a:r>
          </a:p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Découverte des </a:t>
            </a:r>
            <a:r>
              <a:rPr lang="fr-FR" altLang="fr-FR" b="1" dirty="0">
                <a:solidFill>
                  <a:srgbClr val="000000"/>
                </a:solidFill>
              </a:rPr>
              <a:t>notions scientifiques et technologiques de la mécanique, de l’électricité, de l’informatique et du numérique</a:t>
            </a:r>
            <a:r>
              <a:rPr lang="fr-FR" altLang="fr-FR" dirty="0">
                <a:solidFill>
                  <a:srgbClr val="000000"/>
                </a:solidFill>
              </a:rPr>
              <a:t>. </a:t>
            </a:r>
            <a:r>
              <a:rPr lang="fr-FR" altLang="fr-FR" i="1" dirty="0">
                <a:solidFill>
                  <a:srgbClr val="000000"/>
                </a:solidFill>
              </a:rPr>
              <a:t>(observation, d’élaboration d’hypothèses, de modélisation, d’analyse critique afin de comprendre et décrire les phénomènes physiques utiles à l’ingénieur</a:t>
            </a:r>
            <a:r>
              <a:rPr lang="fr-FR" altLang="fr-FR" dirty="0">
                <a:solidFill>
                  <a:srgbClr val="000000"/>
                </a:solidFill>
              </a:rPr>
              <a:t>). </a:t>
            </a:r>
            <a:endParaRPr lang="fr-FR" altLang="fr-FR" b="1" dirty="0">
              <a:solidFill>
                <a:srgbClr val="1F497D"/>
              </a:solidFill>
            </a:endParaRPr>
          </a:p>
        </p:txBody>
      </p:sp>
      <p:pic>
        <p:nvPicPr>
          <p:cNvPr id="8" name="Image 7" descr="Sciences de l'Ingénieur | Lycée MONGE Chambér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2482334" cy="26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5576" y="404664"/>
            <a:ext cx="8226425" cy="774700"/>
            <a:chOff x="288" y="173"/>
            <a:chExt cx="5182" cy="488"/>
          </a:xfrm>
          <a:solidFill>
            <a:srgbClr val="00B0F0"/>
          </a:solidFill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288" y="173"/>
              <a:ext cx="5182" cy="488"/>
            </a:xfrm>
            <a:prstGeom prst="rect">
              <a:avLst/>
            </a:prstGeom>
            <a:grpFill/>
            <a:ln w="381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altLang="fr-FR">
                <a:latin typeface="Arial" charset="0"/>
                <a:cs typeface="Arial" charset="0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288" y="302"/>
              <a:ext cx="5182" cy="23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0" tIns="0" rIns="0" bIns="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  <a:cs typeface="Microsoft YaHei" charset="-122"/>
                </a:defRPr>
              </a:lvl9pPr>
            </a:lstStyle>
            <a:p>
              <a:pPr algn="ctr" eaLnBrk="1">
                <a:buSzPct val="100000"/>
                <a:defRPr/>
              </a:pPr>
              <a:r>
                <a:rPr lang="fr-FR" altLang="fr-FR" sz="2400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Autres spécialités </a:t>
              </a:r>
            </a:p>
          </p:txBody>
        </p:sp>
      </p:grpSp>
      <p:sp>
        <p:nvSpPr>
          <p:cNvPr id="73731" name="Rectangle 7"/>
          <p:cNvSpPr>
            <a:spLocks noChangeArrowheads="1"/>
          </p:cNvSpPr>
          <p:nvPr/>
        </p:nvSpPr>
        <p:spPr bwMode="auto">
          <a:xfrm>
            <a:off x="2123728" y="1556792"/>
            <a:ext cx="67516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marL="273050" indent="-271463" algn="just" eaLnBrk="1">
              <a:buClr>
                <a:srgbClr val="000000"/>
              </a:buClr>
              <a:buSzPct val="100000"/>
              <a:buFont typeface="StarSymbol"/>
              <a:buChar char="❖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b="1" u="sng" dirty="0">
                <a:solidFill>
                  <a:srgbClr val="000000"/>
                </a:solidFill>
              </a:rPr>
              <a:t>Biologie écologie (uniquement dans les lycées agricoles) 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   Pour se préparer aux études supérieures longues agronomiques et vétérinaires. Connaissances sur l’organisation et le fonctionnement des systèmes vivants, problématiques écologiques et biologiques. </a:t>
            </a:r>
          </a:p>
          <a:p>
            <a:pPr marL="273050" indent="-271463" algn="just" eaLnBrk="1">
              <a:buSzPct val="10000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fr-FR" altLang="fr-FR" dirty="0">
                <a:solidFill>
                  <a:srgbClr val="1F497D"/>
                </a:solidFill>
                <a:latin typeface="Wingdings" pitchFamily="2" charset="2"/>
              </a:rPr>
              <a:t>  </a:t>
            </a:r>
            <a:r>
              <a:rPr lang="fr-FR" altLang="fr-FR" b="1" dirty="0">
                <a:solidFill>
                  <a:srgbClr val="1F497D"/>
                </a:solidFill>
              </a:rPr>
              <a:t> Yvetot</a:t>
            </a:r>
          </a:p>
        </p:txBody>
      </p:sp>
      <p:pic>
        <p:nvPicPr>
          <p:cNvPr id="737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19081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339752" y="3284984"/>
            <a:ext cx="61912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b="1" u="sng" dirty="0">
                <a:solidFill>
                  <a:schemeClr val="tx1"/>
                </a:solidFill>
              </a:rPr>
              <a:t>Arts plastiques </a:t>
            </a:r>
          </a:p>
          <a:p>
            <a:pPr>
              <a:defRPr/>
            </a:pPr>
            <a:endParaRPr lang="fr-FR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Création artistique dans de nombreux domaines : dessin, peinture, sculpture, photographie, création numérique, nouvelles attitudes des artistes, nouvelles modalités de production des images. </a:t>
            </a:r>
            <a:r>
              <a:rPr lang="fr-FR" altLang="fr-FR" dirty="0">
                <a:solidFill>
                  <a:srgbClr val="1F497D"/>
                </a:solidFill>
                <a:latin typeface="Wingdings" pitchFamily="2" charset="2"/>
              </a:rPr>
              <a:t>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Monet, Queneau</a:t>
            </a:r>
          </a:p>
        </p:txBody>
      </p:sp>
      <p:pic>
        <p:nvPicPr>
          <p:cNvPr id="73735" name="Imag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20621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229200"/>
            <a:ext cx="13985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ZoneTexte 18"/>
          <p:cNvSpPr txBox="1">
            <a:spLocks noChangeArrowheads="1"/>
          </p:cNvSpPr>
          <p:nvPr/>
        </p:nvSpPr>
        <p:spPr bwMode="auto">
          <a:xfrm>
            <a:off x="2430463" y="4843462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>
                <a:solidFill>
                  <a:schemeClr val="tx1"/>
                </a:solidFill>
              </a:rPr>
              <a:t>Littérature, langues et cultures de l’Antiquité </a:t>
            </a:r>
          </a:p>
          <a:p>
            <a:r>
              <a:rPr lang="fr-FR" altLang="fr-FR">
                <a:solidFill>
                  <a:schemeClr val="tx1"/>
                </a:solidFill>
              </a:rPr>
              <a:t>Etude approfondie de la langue, la littérature, l’histoire et les</a:t>
            </a:r>
          </a:p>
          <a:p>
            <a:r>
              <a:rPr lang="fr-FR" altLang="fr-FR">
                <a:solidFill>
                  <a:schemeClr val="tx1"/>
                </a:solidFill>
              </a:rPr>
              <a:t>civilisations grecque et romaine (lecture et découverte de </a:t>
            </a:r>
          </a:p>
          <a:p>
            <a:r>
              <a:rPr lang="fr-FR" altLang="fr-FR">
                <a:solidFill>
                  <a:schemeClr val="tx1"/>
                </a:solidFill>
              </a:rPr>
              <a:t>nombreux textes, en langue ancienne et en traduction, qui servent de supports à l’apprentissage du latin ou du grec). </a:t>
            </a:r>
          </a:p>
          <a:p>
            <a:endParaRPr lang="fr-FR" altLang="fr-FR"/>
          </a:p>
        </p:txBody>
      </p:sp>
      <p:sp>
        <p:nvSpPr>
          <p:cNvPr id="14" name="ZoneTexte 13"/>
          <p:cNvSpPr txBox="1"/>
          <p:nvPr/>
        </p:nvSpPr>
        <p:spPr>
          <a:xfrm>
            <a:off x="2339752" y="5013176"/>
            <a:ext cx="61912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altLang="fr-FR" b="1" u="sng" dirty="0">
                <a:solidFill>
                  <a:schemeClr val="tx1"/>
                </a:solidFill>
              </a:rPr>
              <a:t>Littérature, langues et cultures de l’Antiquité</a:t>
            </a:r>
            <a:r>
              <a:rPr lang="fr-FR" altLang="fr-FR" dirty="0">
                <a:solidFill>
                  <a:schemeClr val="tx1"/>
                </a:solidFill>
              </a:rPr>
              <a:t> </a:t>
            </a:r>
          </a:p>
          <a:p>
            <a:r>
              <a:rPr lang="fr-FR" altLang="fr-FR" dirty="0">
                <a:solidFill>
                  <a:schemeClr val="tx1"/>
                </a:solidFill>
              </a:rPr>
              <a:t>Etude approfondie de la langue, la littérature, l’histoire et les civilisations grecque et romaine (lecture et découverte de nombreux textes, en langue ancienne et en traduction, qui servent de supports à l’apprentissage du latin ou du grec).</a:t>
            </a:r>
          </a:p>
          <a:p>
            <a:r>
              <a:rPr lang="fr-FR" altLang="fr-FR" dirty="0">
                <a:solidFill>
                  <a:srgbClr val="1F497D"/>
                </a:solidFill>
                <a:latin typeface="Wingdings" pitchFamily="2" charset="2"/>
              </a:rPr>
              <a:t></a:t>
            </a:r>
            <a:r>
              <a:rPr lang="fr-FR" altLang="fr-FR" b="1" dirty="0">
                <a:solidFill>
                  <a:srgbClr val="1F497D"/>
                </a:solidFill>
              </a:rPr>
              <a:t> Jeanne D’Arc (Rouen)</a:t>
            </a:r>
            <a:endParaRPr lang="fr-FR" altLang="fr-FR" dirty="0">
              <a:solidFill>
                <a:schemeClr val="tx1"/>
              </a:solidFill>
            </a:endParaRPr>
          </a:p>
          <a:p>
            <a:pPr>
              <a:defRPr/>
            </a:pP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251520" y="1700808"/>
            <a:ext cx="72723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dirty="0">
              <a:solidFill>
                <a:srgbClr val="000000"/>
              </a:solidFill>
            </a:endParaRP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i="1" u="sng" dirty="0">
                <a:solidFill>
                  <a:srgbClr val="000000"/>
                </a:solidFill>
              </a:rPr>
              <a:t>Théâtre</a:t>
            </a:r>
            <a:r>
              <a:rPr lang="fr-FR" altLang="fr-FR" b="1" dirty="0">
                <a:solidFill>
                  <a:srgbClr val="000000"/>
                </a:solidFill>
              </a:rPr>
              <a:t> :</a:t>
            </a:r>
            <a:r>
              <a:rPr lang="fr-FR" altLang="fr-FR" dirty="0">
                <a:solidFill>
                  <a:srgbClr val="000000"/>
                </a:solidFill>
              </a:rPr>
              <a:t> pratique de jeu et expérience de spectateur approfondie par la découverte de nombreux spectacles et la construction d’une culture</a:t>
            </a:r>
          </a:p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>
                <a:solidFill>
                  <a:srgbClr val="000000"/>
                </a:solidFill>
              </a:rPr>
              <a:t>  théâtrale. </a:t>
            </a:r>
            <a:r>
              <a:rPr lang="fr-FR" altLang="fr-FR" dirty="0">
                <a:solidFill>
                  <a:srgbClr val="1F497D"/>
                </a:solidFill>
                <a:latin typeface="Wingdings" pitchFamily="2" charset="2"/>
              </a:rPr>
              <a:t></a:t>
            </a:r>
            <a:r>
              <a:rPr lang="fr-FR" altLang="fr-FR" b="1" dirty="0">
                <a:solidFill>
                  <a:srgbClr val="1F497D"/>
                </a:solidFill>
              </a:rPr>
              <a:t> Porte Océane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="1" dirty="0">
              <a:solidFill>
                <a:srgbClr val="1F497D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556792"/>
            <a:ext cx="13684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1908175" y="273050"/>
            <a:ext cx="69119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u="sng">
                <a:solidFill>
                  <a:srgbClr val="000000"/>
                </a:solidFill>
              </a:rPr>
              <a:t>Cinéma-audiovisuel</a:t>
            </a:r>
            <a:r>
              <a:rPr lang="fr-FR" altLang="fr-FR" b="1">
                <a:solidFill>
                  <a:srgbClr val="000000"/>
                </a:solidFill>
              </a:rPr>
              <a:t> :</a:t>
            </a:r>
            <a:r>
              <a:rPr lang="fr-FR" altLang="fr-FR">
                <a:solidFill>
                  <a:srgbClr val="000000"/>
                </a:solidFill>
              </a:rPr>
              <a:t> pratique de l’écriture, de la mise en scène, de la captation et du montage, et découverte des techniques, des métiers et des contraintes économiques liées aux objets de grande diffusion </a:t>
            </a:r>
            <a:r>
              <a:rPr lang="fr-FR" altLang="fr-FR" i="1">
                <a:solidFill>
                  <a:srgbClr val="000000"/>
                </a:solidFill>
              </a:rPr>
              <a:t>(films, séries, vidéos diffusées sur Internet, jeux vidéo, etc.).</a:t>
            </a:r>
            <a:r>
              <a:rPr lang="fr-FR" altLang="fr-FR">
                <a:solidFill>
                  <a:srgbClr val="1F497D"/>
                </a:solidFill>
                <a:latin typeface="Wingdings" pitchFamily="2" charset="2"/>
              </a:rPr>
              <a:t></a:t>
            </a:r>
            <a:r>
              <a:rPr lang="fr-FR" altLang="fr-FR" b="1">
                <a:solidFill>
                  <a:srgbClr val="1F497D"/>
                </a:solidFill>
              </a:rPr>
              <a:t> Prévost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2411760" y="5517232"/>
            <a:ext cx="6624736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i="1" u="sng" dirty="0">
                <a:solidFill>
                  <a:srgbClr val="000000"/>
                </a:solidFill>
              </a:rPr>
              <a:t>Danse</a:t>
            </a:r>
            <a:r>
              <a:rPr lang="fr-FR" altLang="fr-FR" b="1" dirty="0">
                <a:solidFill>
                  <a:srgbClr val="000000"/>
                </a:solidFill>
              </a:rPr>
              <a:t> :</a:t>
            </a:r>
            <a:r>
              <a:rPr lang="fr-FR" altLang="fr-FR" dirty="0">
                <a:solidFill>
                  <a:srgbClr val="000000"/>
                </a:solidFill>
              </a:rPr>
              <a:t> acquisition d’une culture artistique vivante et ambitieuse, et la pratique artistique qui amène l’élève à conduire un travail chorégraphique personnel. </a:t>
            </a:r>
            <a:r>
              <a:rPr lang="fr-FR" altLang="fr-FR" dirty="0">
                <a:solidFill>
                  <a:srgbClr val="1F497D"/>
                </a:solidFill>
                <a:latin typeface="Wingdings" pitchFamily="2" charset="2"/>
              </a:rPr>
              <a:t></a:t>
            </a:r>
            <a:r>
              <a:rPr lang="fr-FR" altLang="fr-FR" b="1" dirty="0">
                <a:solidFill>
                  <a:srgbClr val="1F497D"/>
                </a:solidFill>
              </a:rPr>
              <a:t> François 1er</a:t>
            </a:r>
          </a:p>
        </p:txBody>
      </p:sp>
      <p:pic>
        <p:nvPicPr>
          <p:cNvPr id="757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45224"/>
            <a:ext cx="1979712" cy="102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810" y="548680"/>
            <a:ext cx="1657678" cy="112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9" descr="La farandole des sonneries du lycée (année 2021-2022) - Lycée Théodore  Aubanel à Avign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996952"/>
            <a:ext cx="1512168" cy="898986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39752" y="2852936"/>
            <a:ext cx="5760640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i="1" u="sng" dirty="0">
                <a:solidFill>
                  <a:srgbClr val="000000"/>
                </a:solidFill>
              </a:rPr>
              <a:t>Musique</a:t>
            </a:r>
            <a:r>
              <a:rPr lang="fr-FR" altLang="fr-FR" b="1" dirty="0">
                <a:solidFill>
                  <a:srgbClr val="000000"/>
                </a:solidFill>
              </a:rPr>
              <a:t> :</a:t>
            </a:r>
            <a:r>
              <a:rPr lang="fr-FR" altLang="fr-FR" dirty="0">
                <a:solidFill>
                  <a:srgbClr val="000000"/>
                </a:solidFill>
              </a:rPr>
              <a:t> écoute, analyse et interprétation d’un grand nombre d’œuvres, réalisation de projets musicaux.</a:t>
            </a:r>
            <a:r>
              <a:rPr lang="fr-FR" altLang="fr-FR" dirty="0">
                <a:solidFill>
                  <a:srgbClr val="1F497D"/>
                </a:solidFill>
                <a:latin typeface="Wingdings" pitchFamily="2" charset="2"/>
              </a:rPr>
              <a:t></a:t>
            </a:r>
            <a:r>
              <a:rPr lang="fr-FR" altLang="fr-FR" b="1" dirty="0">
                <a:solidFill>
                  <a:srgbClr val="1F497D"/>
                </a:solidFill>
              </a:rPr>
              <a:t> Porte Océane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15616" y="4005064"/>
            <a:ext cx="4617393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800" tIns="46800" rIns="46800" bIns="468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="1" i="1" u="sng" dirty="0">
                <a:solidFill>
                  <a:srgbClr val="000000"/>
                </a:solidFill>
              </a:rPr>
              <a:t>Arts du cirque</a:t>
            </a:r>
            <a:r>
              <a:rPr lang="fr-FR" altLang="fr-FR" b="1" dirty="0">
                <a:solidFill>
                  <a:srgbClr val="000000"/>
                </a:solidFill>
              </a:rPr>
              <a:t> :</a:t>
            </a:r>
            <a:r>
              <a:rPr lang="fr-FR" altLang="fr-FR" dirty="0">
                <a:solidFill>
                  <a:srgbClr val="000000"/>
                </a:solidFill>
              </a:rPr>
              <a:t> pratique des disciplines de cirque ; réalisation d’une prestation personnelle, réfléchie et enrichie de références. (Hors académie)</a:t>
            </a:r>
          </a:p>
        </p:txBody>
      </p:sp>
      <p:pic>
        <p:nvPicPr>
          <p:cNvPr id="75787" name="Picture 11" descr="Arts du Cirque - Site des professeurs d'EPS du Limous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1296144" cy="17263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 txBox="1">
            <a:spLocks/>
          </p:cNvSpPr>
          <p:nvPr/>
        </p:nvSpPr>
        <p:spPr>
          <a:xfrm>
            <a:off x="611560" y="3501008"/>
            <a:ext cx="7715304" cy="2286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6000"/>
              </a:prstClr>
            </a:outerShdw>
          </a:effectLst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5363" name="Picture 3" descr="C:\Users\proviseur.ADMINISTRATION\Desktop\photo pour le rollup\bandeau lycé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62" y="1556792"/>
            <a:ext cx="8253676" cy="187220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29F021-EA05-4A2A-BD63-A353A0049327}"/>
              </a:ext>
            </a:extLst>
          </p:cNvPr>
          <p:cNvSpPr/>
          <p:nvPr/>
        </p:nvSpPr>
        <p:spPr>
          <a:xfrm>
            <a:off x="467544" y="4037833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</a:t>
            </a:r>
            <a: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fr-FR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 de votre attention</a:t>
            </a:r>
          </a:p>
          <a:p>
            <a:pPr algn="ctr"/>
            <a:r>
              <a:rPr lang="fr-FR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fr-FR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</a:t>
            </a:r>
            <a:r>
              <a:rPr lang="fr-F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</a:t>
            </a:r>
            <a:r>
              <a:rPr lang="fr-FR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 journée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9592" y="36318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Ly</a:t>
            </a:r>
            <a:r>
              <a:rPr lang="fr-F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ée Guy de Maupassant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56176" y="98396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Fé</a:t>
            </a: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amp</a:t>
            </a:r>
          </a:p>
        </p:txBody>
      </p:sp>
      <p:pic>
        <p:nvPicPr>
          <p:cNvPr id="8" name="Image 2" descr="Logo Maupassant 2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827584" cy="114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5B8F0B8-FE98-4368-A4D9-00866E4C8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07118"/>
            <a:ext cx="9144000" cy="24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7329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6425" cy="7794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fr-FR" altLang="fr-FR" sz="3600" b="1">
                <a:latin typeface="Arial" pitchFamily="34" charset="0"/>
                <a:cs typeface="Arial" pitchFamily="34" charset="0"/>
              </a:rPr>
              <a:t>L’emploi du temps du bac général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6176911"/>
              </p:ext>
            </p:extLst>
          </p:nvPr>
        </p:nvGraphicFramePr>
        <p:xfrm>
          <a:off x="457200" y="1557338"/>
          <a:ext cx="8226424" cy="329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2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017">
                <a:tc>
                  <a:txBody>
                    <a:bodyPr/>
                    <a:lstStyle/>
                    <a:p>
                      <a:endParaRPr lang="fr-FR" sz="1800" dirty="0">
                        <a:ln>
                          <a:noFill/>
                        </a:ln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4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1ère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4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Terminale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4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r>
                        <a:rPr lang="fr-FR" sz="2000" dirty="0">
                          <a:ln>
                            <a:noFill/>
                          </a:ln>
                        </a:rPr>
                        <a:t>Français / Philosophie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Français</a:t>
                      </a:r>
                      <a:r>
                        <a:rPr lang="fr-FR" sz="2000" baseline="0" dirty="0">
                          <a:ln>
                            <a:noFill/>
                          </a:ln>
                        </a:rPr>
                        <a:t> 4h</a:t>
                      </a:r>
                      <a:endParaRPr lang="fr-FR" sz="2000" dirty="0">
                        <a:ln>
                          <a:noFill/>
                        </a:ln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Philosophie 4h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r>
                        <a:rPr lang="fr-FR" sz="2000" dirty="0">
                          <a:ln>
                            <a:noFill/>
                          </a:ln>
                        </a:rPr>
                        <a:t>LVA</a:t>
                      </a:r>
                      <a:r>
                        <a:rPr lang="fr-FR" sz="2000" baseline="0" dirty="0">
                          <a:ln>
                            <a:noFill/>
                          </a:ln>
                        </a:rPr>
                        <a:t> + LVB </a:t>
                      </a:r>
                      <a:endParaRPr lang="fr-FR" sz="2000" dirty="0">
                        <a:ln>
                          <a:noFill/>
                        </a:ln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4h30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4h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r>
                        <a:rPr lang="fr-FR" sz="2000" dirty="0">
                          <a:ln>
                            <a:noFill/>
                          </a:ln>
                        </a:rPr>
                        <a:t>Histoire-Géographie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3h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3h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r>
                        <a:rPr lang="fr-FR" sz="2000" dirty="0">
                          <a:ln>
                            <a:noFill/>
                          </a:ln>
                        </a:rPr>
                        <a:t>Enseignement moral et civique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30 min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30 min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r>
                        <a:rPr lang="fr-FR" sz="2000" dirty="0">
                          <a:ln>
                            <a:noFill/>
                          </a:ln>
                        </a:rPr>
                        <a:t>Enseignement</a:t>
                      </a:r>
                      <a:r>
                        <a:rPr lang="fr-FR" sz="2000" baseline="0" dirty="0">
                          <a:ln>
                            <a:noFill/>
                          </a:ln>
                        </a:rPr>
                        <a:t> scientifique</a:t>
                      </a:r>
                      <a:endParaRPr lang="fr-FR" sz="2000" dirty="0">
                        <a:ln>
                          <a:noFill/>
                        </a:ln>
                      </a:endParaRP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2h ou 3h30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2h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r>
                        <a:rPr lang="fr-FR" sz="2000" dirty="0">
                          <a:ln>
                            <a:noFill/>
                          </a:ln>
                        </a:rPr>
                        <a:t>EPS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2h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n>
                            <a:noFill/>
                          </a:ln>
                        </a:rPr>
                        <a:t>2h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124">
                <a:tc>
                  <a:txBody>
                    <a:bodyPr/>
                    <a:lstStyle/>
                    <a:p>
                      <a:r>
                        <a:rPr lang="fr-FR" sz="2000" b="1" dirty="0">
                          <a:ln>
                            <a:noFill/>
                          </a:ln>
                        </a:rPr>
                        <a:t>Total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n>
                            <a:noFill/>
                          </a:ln>
                        </a:rPr>
                        <a:t>16h ou 17h30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n>
                            <a:noFill/>
                          </a:ln>
                        </a:rPr>
                        <a:t>15h30</a:t>
                      </a:r>
                    </a:p>
                  </a:txBody>
                  <a:tcPr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257" name="Rectangle 1"/>
          <p:cNvSpPr>
            <a:spLocks noChangeArrowheads="1"/>
          </p:cNvSpPr>
          <p:nvPr/>
        </p:nvSpPr>
        <p:spPr bwMode="auto">
          <a:xfrm>
            <a:off x="1109663" y="5129213"/>
            <a:ext cx="75517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 u="sng" dirty="0">
                <a:solidFill>
                  <a:srgbClr val="000000"/>
                </a:solidFill>
              </a:rPr>
              <a:t>16h</a:t>
            </a:r>
            <a:r>
              <a:rPr lang="fr-FR" altLang="fr-FR" sz="2400" u="sng" dirty="0">
                <a:solidFill>
                  <a:srgbClr val="000000"/>
                </a:solidFill>
              </a:rPr>
              <a:t> (ou 17h30) d’enseignements communs</a:t>
            </a:r>
            <a:r>
              <a:rPr lang="fr-FR" altLang="fr-FR" sz="2400" dirty="0">
                <a:solidFill>
                  <a:srgbClr val="000000"/>
                </a:solidFill>
              </a:rPr>
              <a:t> </a:t>
            </a:r>
          </a:p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 dirty="0">
                <a:solidFill>
                  <a:srgbClr val="000000"/>
                </a:solidFill>
              </a:rPr>
              <a:t>+ </a:t>
            </a:r>
          </a:p>
        </p:txBody>
      </p:sp>
      <p:sp>
        <p:nvSpPr>
          <p:cNvPr id="9258" name="Rectangle 58"/>
          <p:cNvSpPr>
            <a:spLocks noChangeArrowheads="1"/>
          </p:cNvSpPr>
          <p:nvPr/>
        </p:nvSpPr>
        <p:spPr bwMode="auto">
          <a:xfrm>
            <a:off x="1476375" y="5872163"/>
            <a:ext cx="8142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000" tIns="45000" rIns="45000" bIns="45000">
            <a:spAutoFit/>
          </a:bodyPr>
          <a:lstStyle/>
          <a:p>
            <a:pPr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b="1">
                <a:solidFill>
                  <a:srgbClr val="000000"/>
                </a:solidFill>
              </a:rPr>
              <a:t>12h </a:t>
            </a:r>
            <a:r>
              <a:rPr lang="fr-FR" altLang="fr-FR" sz="2400">
                <a:solidFill>
                  <a:srgbClr val="000000"/>
                </a:solidFill>
              </a:rPr>
              <a:t>de </a:t>
            </a:r>
            <a:r>
              <a:rPr lang="fr-FR" altLang="fr-FR" sz="2400" u="sng">
                <a:solidFill>
                  <a:srgbClr val="000000"/>
                </a:solidFill>
              </a:rPr>
              <a:t>spécialités</a:t>
            </a:r>
            <a:r>
              <a:rPr lang="fr-FR" altLang="fr-FR" sz="2400">
                <a:solidFill>
                  <a:srgbClr val="000000"/>
                </a:solidFill>
              </a:rPr>
              <a:t> (3 en 1ère et 2</a:t>
            </a:r>
            <a:r>
              <a:rPr lang="fr-FR" altLang="fr-FR" sz="2400" b="1">
                <a:solidFill>
                  <a:srgbClr val="000000"/>
                </a:solidFill>
              </a:rPr>
              <a:t> </a:t>
            </a:r>
            <a:r>
              <a:rPr lang="fr-FR" altLang="fr-FR" sz="2400">
                <a:solidFill>
                  <a:srgbClr val="000000"/>
                </a:solidFill>
              </a:rPr>
              <a:t>en Terminale)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1"/>
            <a:ext cx="8226425" cy="49165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fr-FR" altLang="fr-FR" sz="3200" b="1" dirty="0">
                <a:solidFill>
                  <a:schemeClr val="tx1"/>
                </a:solidFill>
                <a:ea typeface="Arial" charset="0"/>
                <a:cs typeface="Arial" charset="0"/>
              </a:rPr>
              <a:t>Les spécialités du Bac Général</a:t>
            </a:r>
          </a:p>
        </p:txBody>
      </p:sp>
      <p:sp>
        <p:nvSpPr>
          <p:cNvPr id="5" name="Rectangle 59"/>
          <p:cNvSpPr>
            <a:spLocks noChangeArrowheads="1"/>
          </p:cNvSpPr>
          <p:nvPr/>
        </p:nvSpPr>
        <p:spPr bwMode="auto">
          <a:xfrm>
            <a:off x="683568" y="764704"/>
            <a:ext cx="7848600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lIns="45000" tIns="45000" rIns="45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fr-FR" altLang="fr-FR" sz="2800" dirty="0">
                <a:ea typeface="Arial" charset="0"/>
                <a:cs typeface="Arial" charset="0"/>
              </a:rPr>
              <a:t>12h de l’emploi du temps hebdomadaire</a:t>
            </a: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467544" y="1412776"/>
            <a:ext cx="8342507" cy="59735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altLang="fr-FR" sz="2800" i="1" dirty="0">
                <a:solidFill>
                  <a:schemeClr val="tx1"/>
                </a:solidFill>
                <a:ea typeface="Arial" charset="0"/>
                <a:cs typeface="Arial" charset="0"/>
              </a:rPr>
              <a:t>Les spécialités à choisir parmi :</a:t>
            </a:r>
            <a:endParaRPr lang="fr-FR" altLang="fr-FR" sz="2800" dirty="0">
              <a:latin typeface="Arial" charset="0"/>
              <a:cs typeface="Arial" charset="0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6426" cy="340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3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3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Arts</a:t>
                      </a:r>
                      <a:r>
                        <a:rPr lang="fr-FR" baseline="300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baseline="0" dirty="0"/>
                        <a:t> : Histoire des Arts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Biologie - Ecologie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Education Physique, Pratiques et Culture Sportives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>
                          <a:ea typeface="Arial" charset="0"/>
                          <a:cs typeface="Arial" charset="0"/>
                        </a:rPr>
                        <a:t>Histoire-Géographie, Géopolitique et Sciences Politiques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Humanités, Littérature</a:t>
                      </a:r>
                      <a:r>
                        <a:rPr lang="fr-FR" baseline="0" dirty="0"/>
                        <a:t> et Philosophie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Langues, Littératures et Cultures Etrangères</a:t>
                      </a:r>
                      <a:r>
                        <a:rPr lang="fr-FR" baseline="30000" dirty="0">
                          <a:solidFill>
                            <a:srgbClr val="00B050"/>
                          </a:solidFill>
                        </a:rPr>
                        <a:t>2 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ou Régionales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Littérature, Langues</a:t>
                      </a:r>
                      <a:r>
                        <a:rPr lang="fr-FR" baseline="0" dirty="0"/>
                        <a:t> et Culture de l’Antiquité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>
                        <a:lnSpc>
                          <a:spcPct val="87000"/>
                        </a:lnSpc>
                        <a:buSzPct val="100000"/>
                        <a:defRPr/>
                      </a:pPr>
                      <a:r>
                        <a:rPr lang="fr-FR" altLang="fr-FR" dirty="0">
                          <a:ea typeface="Arial" charset="0"/>
                          <a:cs typeface="Arial" charset="0"/>
                        </a:rPr>
                        <a:t>Mathématiques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>
                          <a:ea typeface="Arial" charset="0"/>
                          <a:cs typeface="Arial" charset="0"/>
                        </a:rPr>
                        <a:t>Numérique et sciences informatiques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>
                          <a:ea typeface="Arial" charset="0"/>
                          <a:cs typeface="Arial" charset="0"/>
                        </a:rPr>
                        <a:t>Physique - Chimie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>
                          <a:ea typeface="Arial" charset="0"/>
                          <a:cs typeface="Arial" charset="0"/>
                        </a:rPr>
                        <a:t>Sciences de la Vie et de la Terre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>
                          <a:ea typeface="Arial" charset="0"/>
                          <a:cs typeface="Arial" charset="0"/>
                        </a:rPr>
                        <a:t>Sciences de l’Ingénieur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dirty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Sciences Economiques et Sociales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67544" y="58772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1 : au choix parmi arts plastiques, cinéma-audiovisuel, danse, histoire des arts , musique, théâtre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44008" y="5877272"/>
            <a:ext cx="3888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B050"/>
                </a:solidFill>
              </a:rPr>
              <a:t>2 : Littérature ou monde contemporain au lycée Maupassant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91880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</a:rPr>
              <a:t>Spécialités présentes aux lycée Maupassant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131840" y="6309320"/>
            <a:ext cx="28803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57213" y="1412875"/>
            <a:ext cx="8029575" cy="5095875"/>
          </a:xfrm>
          <a:prstGeom prst="rect">
            <a:avLst/>
          </a:prstGeom>
          <a:solidFill>
            <a:srgbClr val="FEFF0C"/>
          </a:solidFill>
          <a:ln>
            <a:noFill/>
          </a:ln>
          <a:effectLst/>
        </p:spPr>
        <p:txBody>
          <a:bodyPr lIns="45000" tIns="45000" rIns="45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b="1" dirty="0"/>
              <a:t>3h pour chaque option</a:t>
            </a:r>
            <a:endParaRPr lang="fr-FR" altLang="fr-FR" sz="2200" b="1" dirty="0"/>
          </a:p>
          <a:p>
            <a:pPr algn="just"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200" b="1" u="sng" dirty="0"/>
              <a:t>À poursuivre en Première et Terminale :</a:t>
            </a:r>
            <a:r>
              <a:rPr lang="fr-FR" altLang="fr-FR" sz="2200" b="1" dirty="0"/>
              <a:t> </a:t>
            </a:r>
          </a:p>
          <a:p>
            <a:pPr marL="342900" indent="-342900" algn="just" eaLnBrk="1"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Arts plastiques</a:t>
            </a:r>
          </a:p>
          <a:p>
            <a:pPr marL="342900" indent="-342900" algn="just" eaLnBrk="1"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Education Physique et Sportive</a:t>
            </a:r>
          </a:p>
          <a:p>
            <a:pPr marL="342900" indent="-342900" algn="just" eaLnBrk="1">
              <a:lnSpc>
                <a:spcPct val="10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Langues et Culture de l’Antiquité (latin)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fr-FR" altLang="fr-FR" sz="2200" b="1" u="sng" dirty="0"/>
              <a:t>Les options existant seulement en Terminale :</a:t>
            </a:r>
            <a:r>
              <a:rPr lang="fr-FR" altLang="fr-FR" sz="2200" b="1" dirty="0"/>
              <a:t> </a:t>
            </a:r>
          </a:p>
          <a:p>
            <a:pPr marL="342900" indent="-342900" eaLnBrk="1">
              <a:lnSpc>
                <a:spcPct val="100000"/>
              </a:lnSpc>
              <a:spcAft>
                <a:spcPts val="1200"/>
              </a:spcAft>
              <a:buClrTx/>
              <a:buFont typeface="Arial" charset="0"/>
              <a:buChar char="•"/>
              <a:defRPr/>
            </a:pPr>
            <a:r>
              <a:rPr lang="fr-FR" altLang="fr-FR" sz="2200" b="1" dirty="0"/>
              <a:t>Mathématiques Expertes </a:t>
            </a:r>
            <a:r>
              <a:rPr lang="fr-FR" altLang="fr-FR" sz="2200" dirty="0"/>
              <a:t>: pour ceux qui ont pris la spé. Maths en 1</a:t>
            </a:r>
            <a:r>
              <a:rPr lang="fr-FR" altLang="fr-FR" sz="2200" baseline="30000" dirty="0"/>
              <a:t>ère</a:t>
            </a:r>
            <a:r>
              <a:rPr lang="fr-FR" altLang="fr-FR" sz="2200" dirty="0"/>
              <a:t> et Terminale</a:t>
            </a:r>
          </a:p>
          <a:p>
            <a:pPr marL="342900" indent="-342900" eaLnBrk="1">
              <a:lnSpc>
                <a:spcPct val="100000"/>
              </a:lnSpc>
              <a:spcAft>
                <a:spcPts val="1200"/>
              </a:spcAft>
              <a:buClrTx/>
              <a:buFont typeface="Arial" charset="0"/>
              <a:buChar char="•"/>
              <a:defRPr/>
            </a:pPr>
            <a:r>
              <a:rPr lang="fr-FR" altLang="fr-FR" sz="2200" b="1" dirty="0"/>
              <a:t>Mathématiques Complémentaires </a:t>
            </a:r>
            <a:r>
              <a:rPr lang="fr-FR" altLang="fr-FR" sz="2200" dirty="0"/>
              <a:t>: pour ceux qui ont abandonné la spé. Maths à la fin de la 1</a:t>
            </a:r>
            <a:r>
              <a:rPr lang="fr-FR" altLang="fr-FR" sz="2200" baseline="30000" dirty="0"/>
              <a:t>ère</a:t>
            </a:r>
            <a:r>
              <a:rPr lang="fr-FR" altLang="fr-FR" sz="2200" dirty="0"/>
              <a:t> .</a:t>
            </a:r>
          </a:p>
        </p:txBody>
      </p:sp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/>
            <a:endParaRPr lang="fr-FR" altLang="fr-FR" sz="1600" b="1" dirty="0">
              <a:solidFill>
                <a:schemeClr val="tx1"/>
              </a:solidFill>
            </a:endParaRPr>
          </a:p>
          <a:p>
            <a:pPr algn="ctr" eaLnBrk="1"/>
            <a:r>
              <a:rPr lang="fr-FR" altLang="fr-FR" sz="3200" b="1" dirty="0">
                <a:solidFill>
                  <a:schemeClr val="tx1"/>
                </a:solidFill>
              </a:rPr>
              <a:t>Les enseignements optionnels </a:t>
            </a:r>
          </a:p>
          <a:p>
            <a:pPr algn="ctr" eaLnBrk="1"/>
            <a:r>
              <a:rPr lang="fr-FR" altLang="fr-FR" sz="3200" b="1" dirty="0">
                <a:solidFill>
                  <a:schemeClr val="tx1"/>
                </a:solidFill>
              </a:rPr>
              <a:t>au lycée Maupassant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922338"/>
          </a:xfrm>
          <a:prstGeom prst="rect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altLang="fr-FR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66713" y="4940300"/>
            <a:ext cx="8496300" cy="178593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 algn="just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200" dirty="0">
                <a:solidFill>
                  <a:srgbClr val="000000"/>
                </a:solidFill>
              </a:rPr>
              <a:t>Majoritairement poursuite vers des</a:t>
            </a:r>
            <a:r>
              <a:rPr lang="fr-FR" altLang="fr-FR" sz="2200" b="1" dirty="0">
                <a:solidFill>
                  <a:srgbClr val="000000"/>
                </a:solidFill>
              </a:rPr>
              <a:t> études longues (bac +5) </a:t>
            </a:r>
            <a:r>
              <a:rPr lang="fr-FR" altLang="fr-FR" sz="2200" dirty="0">
                <a:solidFill>
                  <a:srgbClr val="000000"/>
                </a:solidFill>
              </a:rPr>
              <a:t>: Université, CPGE (classes préparatoires), grandes écoles d’ingénieurs, de commerce, écoles d’arts, écoles paramédicales et sociales…, </a:t>
            </a:r>
            <a:r>
              <a:rPr lang="fr-FR" altLang="fr-FR" sz="2200" b="1" dirty="0">
                <a:solidFill>
                  <a:srgbClr val="000000"/>
                </a:solidFill>
              </a:rPr>
              <a:t>mais aussi vers des études plus courtes en bac +2 / bac +3</a:t>
            </a:r>
          </a:p>
        </p:txBody>
      </p:sp>
      <p:sp>
        <p:nvSpPr>
          <p:cNvPr id="15365" name="ZoneTexte 6"/>
          <p:cNvSpPr txBox="1">
            <a:spLocks noChangeArrowheads="1"/>
          </p:cNvSpPr>
          <p:nvPr/>
        </p:nvSpPr>
        <p:spPr bwMode="auto">
          <a:xfrm>
            <a:off x="0" y="131763"/>
            <a:ext cx="9144000" cy="6461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altLang="fr-FR" sz="3600" b="1">
                <a:solidFill>
                  <a:schemeClr val="tx1"/>
                </a:solidFill>
              </a:rPr>
              <a:t>Après un bac général</a:t>
            </a:r>
          </a:p>
        </p:txBody>
      </p:sp>
      <p:sp>
        <p:nvSpPr>
          <p:cNvPr id="7" name="ZoneTexte 6"/>
          <p:cNvSpPr txBox="1"/>
          <p:nvPr/>
        </p:nvSpPr>
        <p:spPr>
          <a:xfrm flipH="1">
            <a:off x="374649" y="1196975"/>
            <a:ext cx="8640763" cy="388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Un très large choix d’études, dans tous les domaines 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les sciences et la technologie (technicien supérieur et ingénieur), les sciences du numérique, l’intelligence artificielle,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le commerce, le droit, l’économie, gestion-comptabilité-finance,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le médical et paramédical, vétérinaire,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le social, le sport, tourisme, hôtellerie-restauration,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le design et les arts, architecture et bâtiment,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environnement, agronomie et agro-alimentaire,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le professorat, la psychologie, la sociologie,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transport et logistique,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la recherche dans tous les domaines,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/>
                </a:solidFill>
                <a:latin typeface="Arial" charset="0"/>
                <a:cs typeface="Arial" charset="0"/>
              </a:rPr>
              <a:t>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0825" y="1412875"/>
            <a:ext cx="9144000" cy="4926606"/>
          </a:xfrm>
          <a:prstGeom prst="rect">
            <a:avLst/>
          </a:prstGeom>
          <a:noFill/>
          <a:ln>
            <a:noFill/>
          </a:ln>
          <a:effectLst/>
        </p:spPr>
        <p:txBody>
          <a:bodyPr lIns="46800" tIns="46800" rIns="46800" bIns="46800">
            <a:spAutoFit/>
          </a:bodyPr>
          <a:lstStyle>
            <a:lvl1pPr marL="280988" indent="-2794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3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</a:tabLst>
              <a:defRPr sz="2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4488" indent="-342900" eaLnBrk="1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altLang="fr-FR" sz="2200" dirty="0"/>
              <a:t>S’interroger sur quels domaines d’activités ou/et quelles études post bac m’intéressent </a:t>
            </a:r>
          </a:p>
          <a:p>
            <a:pPr marL="344488" indent="-342900" eaLnBrk="1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altLang="fr-FR" sz="2200" dirty="0"/>
              <a:t>S’interroger sur mes affinités avec les matières, mes capacités de travail et mes résultats scolaires par matière</a:t>
            </a:r>
          </a:p>
          <a:p>
            <a:pPr marL="344488" indent="-342900" eaLnBrk="1">
              <a:lnSpc>
                <a:spcPct val="100000"/>
              </a:lnSpc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altLang="fr-FR" sz="2200" dirty="0"/>
              <a:t>Penser aux combinaisons possibles en Terminale selon les 3 spécialités envisagées en 1ère </a:t>
            </a:r>
            <a:r>
              <a:rPr lang="fr-FR" altLang="fr-FR" sz="1800" dirty="0"/>
              <a:t>				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endParaRPr lang="fr-FR" altLang="fr-FR" sz="1800" dirty="0"/>
          </a:p>
          <a:p>
            <a:pPr marL="287338" indent="-285750" eaLnBrk="1">
              <a:lnSpc>
                <a:spcPct val="100000"/>
              </a:lnSpc>
              <a:spcAft>
                <a:spcPct val="0"/>
              </a:spcAft>
              <a:buClrTx/>
              <a:buFont typeface="Wingdings" charset="2"/>
              <a:buChar char="à"/>
              <a:defRPr/>
            </a:pPr>
            <a:r>
              <a:rPr lang="fr-FR" altLang="fr-FR" sz="2000" dirty="0"/>
              <a:t>Des personnes pour vous aider :</a:t>
            </a:r>
          </a:p>
          <a:p>
            <a:pPr marL="11113" indent="263525" eaLnBrk="1">
              <a:lnSpc>
                <a:spcPct val="100000"/>
              </a:lnSpc>
              <a:spcAft>
                <a:spcPct val="0"/>
              </a:spcAft>
              <a:buClrTx/>
              <a:tabLst>
                <a:tab pos="7916863" algn="l"/>
                <a:tab pos="8366125" algn="l"/>
                <a:tab pos="8815388" algn="l"/>
                <a:tab pos="9264650" algn="l"/>
              </a:tabLst>
              <a:defRPr/>
            </a:pPr>
            <a:r>
              <a:rPr lang="fr-FR" altLang="fr-FR" sz="2000" dirty="0"/>
              <a:t>les Psy-EN du lycée et au CIO, votre Professeur Principal et vos professeurs</a:t>
            </a:r>
            <a:endParaRPr lang="fr-FR" altLang="fr-FR" sz="1800" dirty="0"/>
          </a:p>
          <a:p>
            <a:pPr marL="287338" indent="-285750" eaLnBrk="1">
              <a:lnSpc>
                <a:spcPct val="100000"/>
              </a:lnSpc>
              <a:spcAft>
                <a:spcPts val="300"/>
              </a:spcAft>
              <a:buClrTx/>
              <a:buFont typeface="Wingdings" charset="2"/>
              <a:buChar char="à"/>
              <a:defRPr/>
            </a:pPr>
            <a:r>
              <a:rPr lang="fr-FR" altLang="fr-FR" sz="2000" dirty="0"/>
              <a:t>Les sites internet </a:t>
            </a:r>
            <a:r>
              <a:rPr lang="fr-FR" altLang="fr-FR" sz="2400" dirty="0"/>
              <a:t>: </a:t>
            </a:r>
          </a:p>
          <a:p>
            <a:pPr marL="287338" indent="431800" eaLnBrk="1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800" b="1" dirty="0"/>
              <a:t>	</a:t>
            </a:r>
            <a:r>
              <a:rPr lang="fr-FR" altLang="fr-FR" sz="1800" b="1" i="1" u="sng" dirty="0"/>
              <a:t>Parcoursup.fr </a:t>
            </a:r>
            <a:r>
              <a:rPr lang="fr-FR" altLang="fr-FR" sz="1800" b="1" dirty="0"/>
              <a:t>pour connaître les matières importantes selon telle ou telle 	filière d’études post bac </a:t>
            </a:r>
          </a:p>
          <a:p>
            <a:pPr marL="287338" indent="431800" eaLnBrk="1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800" i="1" dirty="0"/>
              <a:t>	</a:t>
            </a:r>
            <a:r>
              <a:rPr lang="fr-FR" altLang="fr-FR" sz="1800" i="1" u="sng" dirty="0"/>
              <a:t>horizons21</a:t>
            </a:r>
            <a:r>
              <a:rPr lang="fr-FR" altLang="fr-FR" sz="1800" i="1" u="sng" baseline="30000" dirty="0"/>
              <a:t>e</a:t>
            </a:r>
            <a:r>
              <a:rPr lang="fr-FR" altLang="fr-FR" sz="1800" i="1" u="sng" dirty="0"/>
              <a:t>.fr  </a:t>
            </a:r>
          </a:p>
          <a:p>
            <a:pPr marL="287338" indent="431800" eaLnBrk="1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800" i="1" u="sng" dirty="0"/>
              <a:t>secondes-premieres2021-2022.fr</a:t>
            </a:r>
            <a:r>
              <a:rPr lang="fr-FR" altLang="fr-FR" sz="1800" i="1" dirty="0"/>
              <a:t> </a:t>
            </a:r>
          </a:p>
          <a:p>
            <a:pPr marL="287338" indent="431800" eaLnBrk="1">
              <a:lnSpc>
                <a:spcPct val="100000"/>
              </a:lnSpc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800" dirty="0"/>
              <a:t>	Des ressources documentaires : le Kiosque de l’ONISEP 	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800" b="1">
                <a:solidFill>
                  <a:schemeClr val="tx1"/>
                </a:solidFill>
              </a:rPr>
              <a:t>Comment choisir ses enseignements de spécialité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6911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2103</Words>
  <Application>Microsoft Office PowerPoint</Application>
  <PresentationFormat>Affichage à l'écran (4:3)</PresentationFormat>
  <Paragraphs>522</Paragraphs>
  <Slides>39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Deux voies après la 2nde GT, des choix à faire</vt:lpstr>
      <vt:lpstr>Le bac général</vt:lpstr>
      <vt:lpstr>L’emploi du temps du bac général</vt:lpstr>
      <vt:lpstr>Les spécialités du Bac Général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Le Schéma des Etudes supérieures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Company>Lycée Guy-de-Maupassant - Fécamp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Adjoint Lycée</dc:creator>
  <cp:lastModifiedBy>Adjoint Lycée</cp:lastModifiedBy>
  <cp:revision>13</cp:revision>
  <dcterms:created xsi:type="dcterms:W3CDTF">2022-03-16T17:34:51Z</dcterms:created>
  <dcterms:modified xsi:type="dcterms:W3CDTF">2024-02-19T17:41:55Z</dcterms:modified>
</cp:coreProperties>
</file>